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69" r:id="rId2"/>
    <p:sldId id="284" r:id="rId3"/>
    <p:sldId id="265" r:id="rId4"/>
    <p:sldId id="258" r:id="rId5"/>
    <p:sldId id="259" r:id="rId6"/>
    <p:sldId id="260" r:id="rId7"/>
    <p:sldId id="261" r:id="rId8"/>
    <p:sldId id="262" r:id="rId9"/>
    <p:sldId id="263" r:id="rId10"/>
    <p:sldId id="264" r:id="rId11"/>
    <p:sldId id="266" r:id="rId12"/>
    <p:sldId id="267" r:id="rId13"/>
    <p:sldId id="268" r:id="rId14"/>
    <p:sldId id="257" r:id="rId15"/>
    <p:sldId id="270" r:id="rId16"/>
    <p:sldId id="271" r:id="rId17"/>
    <p:sldId id="272" r:id="rId18"/>
    <p:sldId id="273" r:id="rId19"/>
    <p:sldId id="274" r:id="rId20"/>
    <p:sldId id="275" r:id="rId21"/>
    <p:sldId id="276" r:id="rId22"/>
    <p:sldId id="277" r:id="rId23"/>
    <p:sldId id="278" r:id="rId24"/>
    <p:sldId id="279" r:id="rId25"/>
    <p:sldId id="280" r:id="rId26"/>
    <p:sldId id="282" r:id="rId27"/>
    <p:sldId id="283" r:id="rId28"/>
    <p:sldId id="281" r:id="rId2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2" d="100"/>
          <a:sy n="82" d="100"/>
        </p:scale>
        <p:origin x="720"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09800" y="4464028"/>
            <a:ext cx="9144000" cy="1641490"/>
          </a:xfrm>
        </p:spPr>
        <p:txBody>
          <a:bodyPr wrap="none" anchor="t">
            <a:normAutofit/>
          </a:bodyPr>
          <a:lstStyle>
            <a:lvl1pPr algn="r">
              <a:defRPr sz="9600" b="0" spc="-300">
                <a:gradFill flip="none" rotWithShape="1">
                  <a:gsLst>
                    <a:gs pos="32000">
                      <a:schemeClr val="tx1">
                        <a:lumMod val="89000"/>
                      </a:schemeClr>
                    </a:gs>
                    <a:gs pos="0">
                      <a:schemeClr val="bg1">
                        <a:lumMod val="41000"/>
                        <a:lumOff val="59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a:t>Click to edit Master title style</a:t>
            </a:r>
            <a:endParaRPr lang="en-US" dirty="0"/>
          </a:p>
        </p:txBody>
      </p:sp>
      <p:sp>
        <p:nvSpPr>
          <p:cNvPr id="3" name="Subtitle 2"/>
          <p:cNvSpPr>
            <a:spLocks noGrp="1"/>
          </p:cNvSpPr>
          <p:nvPr>
            <p:ph type="subTitle" idx="1"/>
          </p:nvPr>
        </p:nvSpPr>
        <p:spPr>
          <a:xfrm>
            <a:off x="2209799" y="3694375"/>
            <a:ext cx="9144000" cy="754025"/>
          </a:xfrm>
        </p:spPr>
        <p:txBody>
          <a:bodyPr anchor="b">
            <a:normAutofit/>
          </a:bodyPr>
          <a:lstStyle>
            <a:lvl1pPr marL="0" indent="0" algn="r">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748B0A6B-87DF-4C88-B0C9-5583B068890C}" type="datetimeFigureOut">
              <a:rPr lang="en-US" smtClean="0"/>
              <a:t>3/21/2024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3EC0611-B086-43C7-A8E2-8A866DA67B93}" type="slidenum">
              <a:rPr lang="en-US" smtClean="0"/>
              <a:t>‹Nº›</a:t>
            </a:fld>
            <a:endParaRPr lang="en-US"/>
          </a:p>
        </p:txBody>
      </p:sp>
    </p:spTree>
    <p:extLst>
      <p:ext uri="{BB962C8B-B14F-4D97-AF65-F5344CB8AC3E}">
        <p14:creationId xmlns:p14="http://schemas.microsoft.com/office/powerpoint/2010/main" val="15080204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367160"/>
            <a:ext cx="10515600" cy="819355"/>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39788" y="987425"/>
            <a:ext cx="10515600" cy="337973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5186516"/>
            <a:ext cx="10514012" cy="682472"/>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48B0A6B-87DF-4C88-B0C9-5583B068890C}" type="datetimeFigureOut">
              <a:rPr lang="en-US" smtClean="0"/>
              <a:t>3/21/2024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EC0611-B086-43C7-A8E2-8A866DA67B93}" type="slidenum">
              <a:rPr lang="en-US" smtClean="0"/>
              <a:t>‹Nº›</a:t>
            </a:fld>
            <a:endParaRPr lang="en-US"/>
          </a:p>
        </p:txBody>
      </p:sp>
    </p:spTree>
    <p:extLst>
      <p:ext uri="{BB962C8B-B14F-4D97-AF65-F5344CB8AC3E}">
        <p14:creationId xmlns:p14="http://schemas.microsoft.com/office/powerpoint/2010/main" val="29401499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3534344"/>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839788" y="4489399"/>
            <a:ext cx="10514012" cy="1501826"/>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48B0A6B-87DF-4C88-B0C9-5583B068890C}" type="datetimeFigureOut">
              <a:rPr lang="en-US" smtClean="0"/>
              <a:t>3/21/2024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EC0611-B086-43C7-A8E2-8A866DA67B93}" type="slidenum">
              <a:rPr lang="en-US" smtClean="0"/>
              <a:t>‹Nº›</a:t>
            </a:fld>
            <a:endParaRPr lang="en-US"/>
          </a:p>
        </p:txBody>
      </p:sp>
    </p:spTree>
    <p:extLst>
      <p:ext uri="{BB962C8B-B14F-4D97-AF65-F5344CB8AC3E}">
        <p14:creationId xmlns:p14="http://schemas.microsoft.com/office/powerpoint/2010/main" val="7399680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365125"/>
            <a:ext cx="9302752" cy="2992904"/>
          </a:xfrm>
        </p:spPr>
        <p:txBody>
          <a:bodyPr anchor="ctr"/>
          <a:lstStyle>
            <a:lvl1pPr>
              <a:defRPr sz="44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838200" y="4501729"/>
            <a:ext cx="10512424" cy="1489496"/>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48B0A6B-87DF-4C88-B0C9-5583B068890C}" type="datetimeFigureOut">
              <a:rPr lang="en-US" smtClean="0"/>
              <a:t>3/21/2024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EC0611-B086-43C7-A8E2-8A866DA67B93}" type="slidenum">
              <a:rPr lang="en-US" smtClean="0"/>
              <a:t>‹Nº›</a:t>
            </a:fld>
            <a:endParaRPr lang="en-US"/>
          </a:p>
        </p:txBody>
      </p:sp>
      <p:sp>
        <p:nvSpPr>
          <p:cNvPr id="9" name="TextBox 8"/>
          <p:cNvSpPr txBox="1"/>
          <p:nvPr/>
        </p:nvSpPr>
        <p:spPr>
          <a:xfrm>
            <a:off x="1111044"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8262085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39788" y="2326967"/>
            <a:ext cx="10515600" cy="2511835"/>
          </a:xfrm>
        </p:spPr>
        <p:txBody>
          <a:bodyPr anchor="b">
            <a:normAutofit/>
          </a:bodyPr>
          <a:lstStyle>
            <a:lvl1pPr>
              <a:defRPr sz="5400"/>
            </a:lvl1pPr>
          </a:lstStyle>
          <a:p>
            <a:r>
              <a:rPr lang="en-US"/>
              <a:t>Click to edit Master title style</a:t>
            </a:r>
            <a:endParaRPr lang="en-US" dirty="0"/>
          </a:p>
        </p:txBody>
      </p:sp>
      <p:sp>
        <p:nvSpPr>
          <p:cNvPr id="4" name="Text Placeholder 3"/>
          <p:cNvSpPr>
            <a:spLocks noGrp="1"/>
          </p:cNvSpPr>
          <p:nvPr>
            <p:ph type="body" sz="half" idx="2"/>
          </p:nvPr>
        </p:nvSpPr>
        <p:spPr>
          <a:xfrm>
            <a:off x="839788" y="4850581"/>
            <a:ext cx="10514012" cy="1140644"/>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48B0A6B-87DF-4C88-B0C9-5583B068890C}" type="datetimeFigureOut">
              <a:rPr lang="en-US" smtClean="0"/>
              <a:t>3/21/2024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EC0611-B086-43C7-A8E2-8A866DA67B93}" type="slidenum">
              <a:rPr lang="en-US" smtClean="0"/>
              <a:t>‹Nº›</a:t>
            </a:fld>
            <a:endParaRPr lang="en-US"/>
          </a:p>
        </p:txBody>
      </p:sp>
    </p:spTree>
    <p:extLst>
      <p:ext uri="{BB962C8B-B14F-4D97-AF65-F5344CB8AC3E}">
        <p14:creationId xmlns:p14="http://schemas.microsoft.com/office/powerpoint/2010/main" val="70714468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838200" y="365125"/>
            <a:ext cx="10515600" cy="1325563"/>
          </a:xfrm>
        </p:spPr>
        <p:txBody>
          <a:bodyPr/>
          <a:lstStyle/>
          <a:p>
            <a:r>
              <a:rPr lang="en-US"/>
              <a:t>Click to edit Master title style</a:t>
            </a:r>
            <a:endParaRPr lang="en-US" dirty="0"/>
          </a:p>
        </p:txBody>
      </p:sp>
      <p:sp>
        <p:nvSpPr>
          <p:cNvPr id="7" name="Text Placeholder 2"/>
          <p:cNvSpPr>
            <a:spLocks noGrp="1"/>
          </p:cNvSpPr>
          <p:nvPr>
            <p:ph type="body" idx="1"/>
          </p:nvPr>
        </p:nvSpPr>
        <p:spPr>
          <a:xfrm>
            <a:off x="1337282" y="1885950"/>
            <a:ext cx="2946866" cy="576262"/>
          </a:xfrm>
        </p:spPr>
        <p:txBody>
          <a:bodyPr anchor="b">
            <a:noAutofit/>
          </a:bodyPr>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356798" y="257175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87994" y="1885950"/>
            <a:ext cx="2936241" cy="576262"/>
          </a:xfrm>
        </p:spPr>
        <p:txBody>
          <a:bodyPr vert="horz" lIns="91440" tIns="45720" rIns="91440" bIns="45720" rtlCol="0" anchor="b">
            <a:no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10" name="Text Placeholder 3"/>
          <p:cNvSpPr>
            <a:spLocks noGrp="1"/>
          </p:cNvSpPr>
          <p:nvPr>
            <p:ph type="body" sz="half" idx="16"/>
          </p:nvPr>
        </p:nvSpPr>
        <p:spPr>
          <a:xfrm>
            <a:off x="4577441" y="257175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29035" y="1885950"/>
            <a:ext cx="2932113" cy="576262"/>
          </a:xfrm>
        </p:spPr>
        <p:txBody>
          <a:bodyPr vert="horz" lIns="91440" tIns="45720" rIns="91440" bIns="45720" rtlCol="0" anchor="b">
            <a:noAutofit/>
          </a:bodyPr>
          <a:lstStyle>
            <a:lvl1pPr>
              <a:buNone/>
              <a:defRPr lang="en-US" sz="2400" b="0" dirty="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12" name="Text Placeholder 3"/>
          <p:cNvSpPr>
            <a:spLocks noGrp="1"/>
          </p:cNvSpPr>
          <p:nvPr>
            <p:ph type="body" sz="half" idx="17"/>
          </p:nvPr>
        </p:nvSpPr>
        <p:spPr>
          <a:xfrm>
            <a:off x="7829035" y="257175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748B0A6B-87DF-4C88-B0C9-5583B068890C}" type="datetimeFigureOut">
              <a:rPr lang="en-US" smtClean="0"/>
              <a:t>3/21/2024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3EC0611-B086-43C7-A8E2-8A866DA67B93}" type="slidenum">
              <a:rPr lang="en-US" smtClean="0"/>
              <a:t>‹Nº›</a:t>
            </a:fld>
            <a:endParaRPr lang="en-US"/>
          </a:p>
        </p:txBody>
      </p:sp>
    </p:spTree>
    <p:extLst>
      <p:ext uri="{BB962C8B-B14F-4D97-AF65-F5344CB8AC3E}">
        <p14:creationId xmlns:p14="http://schemas.microsoft.com/office/powerpoint/2010/main" val="128103982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838200" y="365125"/>
            <a:ext cx="10515600" cy="1325563"/>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332085" y="4297503"/>
            <a:ext cx="2940050"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332085" y="2256354"/>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1332085" y="4873765"/>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568997" y="4297503"/>
            <a:ext cx="2930525"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68996" y="2256354"/>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567644" y="4873764"/>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04322" y="4297503"/>
            <a:ext cx="2932113"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04321" y="2256354"/>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804197" y="4873762"/>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748B0A6B-87DF-4C88-B0C9-5583B068890C}" type="datetimeFigureOut">
              <a:rPr lang="en-US" smtClean="0"/>
              <a:t>3/21/2024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3EC0611-B086-43C7-A8E2-8A866DA67B93}" type="slidenum">
              <a:rPr lang="en-US" smtClean="0"/>
              <a:t>‹Nº›</a:t>
            </a:fld>
            <a:endParaRPr lang="en-US"/>
          </a:p>
        </p:txBody>
      </p:sp>
    </p:spTree>
    <p:extLst>
      <p:ext uri="{BB962C8B-B14F-4D97-AF65-F5344CB8AC3E}">
        <p14:creationId xmlns:p14="http://schemas.microsoft.com/office/powerpoint/2010/main" val="173733206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48B0A6B-87DF-4C88-B0C9-5583B068890C}" type="datetimeFigureOut">
              <a:rPr lang="en-US" smtClean="0"/>
              <a:t>3/21/2024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EC0611-B086-43C7-A8E2-8A866DA67B93}" type="slidenum">
              <a:rPr lang="en-US" smtClean="0"/>
              <a:t>‹Nº›</a:t>
            </a:fld>
            <a:endParaRPr lang="en-US"/>
          </a:p>
        </p:txBody>
      </p:sp>
    </p:spTree>
    <p:extLst>
      <p:ext uri="{BB962C8B-B14F-4D97-AF65-F5344CB8AC3E}">
        <p14:creationId xmlns:p14="http://schemas.microsoft.com/office/powerpoint/2010/main" val="191442531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48B0A6B-87DF-4C88-B0C9-5583B068890C}" type="datetimeFigureOut">
              <a:rPr lang="en-US" smtClean="0"/>
              <a:t>3/21/2024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EC0611-B086-43C7-A8E2-8A866DA67B93}" type="slidenum">
              <a:rPr lang="en-US" smtClean="0"/>
              <a:t>‹Nº›</a:t>
            </a:fld>
            <a:endParaRPr lang="en-US"/>
          </a:p>
        </p:txBody>
      </p:sp>
    </p:spTree>
    <p:extLst>
      <p:ext uri="{BB962C8B-B14F-4D97-AF65-F5344CB8AC3E}">
        <p14:creationId xmlns:p14="http://schemas.microsoft.com/office/powerpoint/2010/main" val="17191477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8"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48B0A6B-87DF-4C88-B0C9-5583B068890C}" type="datetimeFigureOut">
              <a:rPr lang="en-US" smtClean="0"/>
              <a:t>3/21/2024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EC0611-B086-43C7-A8E2-8A866DA67B93}" type="slidenum">
              <a:rPr lang="en-US" smtClean="0"/>
              <a:t>‹Nº›</a:t>
            </a:fld>
            <a:endParaRPr lang="en-US"/>
          </a:p>
        </p:txBody>
      </p:sp>
    </p:spTree>
    <p:extLst>
      <p:ext uri="{BB962C8B-B14F-4D97-AF65-F5344CB8AC3E}">
        <p14:creationId xmlns:p14="http://schemas.microsoft.com/office/powerpoint/2010/main" val="21672600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Title 1"/>
          <p:cNvSpPr>
            <a:spLocks noGrp="1"/>
          </p:cNvSpPr>
          <p:nvPr>
            <p:ph type="ctrTitle"/>
          </p:nvPr>
        </p:nvSpPr>
        <p:spPr>
          <a:xfrm>
            <a:off x="854532" y="4464028"/>
            <a:ext cx="9144000" cy="1641490"/>
          </a:xfrm>
        </p:spPr>
        <p:txBody>
          <a:bodyPr wrap="none" anchor="t">
            <a:normAutofit/>
          </a:bodyPr>
          <a:lstStyle>
            <a:lvl1pPr algn="l">
              <a:defRPr sz="9600" b="0" spc="-300">
                <a:gradFill flip="none" rotWithShape="1">
                  <a:gsLst>
                    <a:gs pos="32000">
                      <a:schemeClr val="tx1">
                        <a:lumMod val="89000"/>
                      </a:schemeClr>
                    </a:gs>
                    <a:gs pos="0">
                      <a:schemeClr val="bg1">
                        <a:lumMod val="47000"/>
                        <a:lumOff val="53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a:t>Click to edit Master title style</a:t>
            </a:r>
            <a:endParaRPr lang="en-US" dirty="0"/>
          </a:p>
        </p:txBody>
      </p:sp>
      <p:sp>
        <p:nvSpPr>
          <p:cNvPr id="8" name="Subtitle 2"/>
          <p:cNvSpPr>
            <a:spLocks noGrp="1"/>
          </p:cNvSpPr>
          <p:nvPr>
            <p:ph type="subTitle" idx="1"/>
          </p:nvPr>
        </p:nvSpPr>
        <p:spPr>
          <a:xfrm>
            <a:off x="854532" y="3693674"/>
            <a:ext cx="9144000" cy="754025"/>
          </a:xfrm>
        </p:spPr>
        <p:txBody>
          <a:bodyPr anchor="b">
            <a:normAutofit/>
          </a:bodyPr>
          <a:lstStyle>
            <a:lvl1pPr marL="0" indent="0" algn="l">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48B0A6B-87DF-4C88-B0C9-5583B068890C}" type="datetimeFigureOut">
              <a:rPr lang="en-US" smtClean="0"/>
              <a:t>3/21/2024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EC0611-B086-43C7-A8E2-8A866DA67B93}" type="slidenum">
              <a:rPr lang="en-US" smtClean="0"/>
              <a:t>‹Nº›</a:t>
            </a:fld>
            <a:endParaRPr lang="en-US"/>
          </a:p>
        </p:txBody>
      </p:sp>
    </p:spTree>
    <p:extLst>
      <p:ext uri="{BB962C8B-B14F-4D97-AF65-F5344CB8AC3E}">
        <p14:creationId xmlns:p14="http://schemas.microsoft.com/office/powerpoint/2010/main" val="35056846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20000" y="1825625"/>
            <a:ext cx="5025216"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19840" y="1825625"/>
            <a:ext cx="503396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48B0A6B-87DF-4C88-B0C9-5583B068890C}" type="datetimeFigureOut">
              <a:rPr lang="en-US" smtClean="0"/>
              <a:t>3/21/2024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EC0611-B086-43C7-A8E2-8A866DA67B93}" type="slidenum">
              <a:rPr lang="en-US" smtClean="0"/>
              <a:t>‹Nº›</a:t>
            </a:fld>
            <a:endParaRPr lang="en-US"/>
          </a:p>
        </p:txBody>
      </p:sp>
    </p:spTree>
    <p:extLst>
      <p:ext uri="{BB962C8B-B14F-4D97-AF65-F5344CB8AC3E}">
        <p14:creationId xmlns:p14="http://schemas.microsoft.com/office/powerpoint/2010/main" val="10318550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20000" y="1681163"/>
            <a:ext cx="5025216" cy="823912"/>
          </a:xfrm>
        </p:spPr>
        <p:txBody>
          <a:bodyPr anchor="b"/>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20000" y="2505075"/>
            <a:ext cx="5025216"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19840" y="1681163"/>
            <a:ext cx="5035548" cy="823912"/>
          </a:xfrm>
        </p:spPr>
        <p:txBody>
          <a:bodyPr vert="horz" lIns="91440" tIns="45720" rIns="91440" bIns="45720" rtlCol="0" anchor="b">
            <a:norm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6" name="Content Placeholder 5"/>
          <p:cNvSpPr>
            <a:spLocks noGrp="1"/>
          </p:cNvSpPr>
          <p:nvPr>
            <p:ph sz="quarter" idx="4"/>
          </p:nvPr>
        </p:nvSpPr>
        <p:spPr>
          <a:xfrm>
            <a:off x="6319840" y="2505075"/>
            <a:ext cx="503554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48B0A6B-87DF-4C88-B0C9-5583B068890C}" type="datetimeFigureOut">
              <a:rPr lang="en-US" smtClean="0"/>
              <a:t>3/21/2024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3EC0611-B086-43C7-A8E2-8A866DA67B93}" type="slidenum">
              <a:rPr lang="en-US" smtClean="0"/>
              <a:t>‹Nº›</a:t>
            </a:fld>
            <a:endParaRPr lang="en-US"/>
          </a:p>
        </p:txBody>
      </p:sp>
    </p:spTree>
    <p:extLst>
      <p:ext uri="{BB962C8B-B14F-4D97-AF65-F5344CB8AC3E}">
        <p14:creationId xmlns:p14="http://schemas.microsoft.com/office/powerpoint/2010/main" val="939227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48B0A6B-87DF-4C88-B0C9-5583B068890C}" type="datetimeFigureOut">
              <a:rPr lang="en-US" smtClean="0"/>
              <a:t>3/21/2024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3EC0611-B086-43C7-A8E2-8A866DA67B93}" type="slidenum">
              <a:rPr lang="en-US" smtClean="0"/>
              <a:t>‹Nº›</a:t>
            </a:fld>
            <a:endParaRPr lang="en-US"/>
          </a:p>
        </p:txBody>
      </p:sp>
    </p:spTree>
    <p:extLst>
      <p:ext uri="{BB962C8B-B14F-4D97-AF65-F5344CB8AC3E}">
        <p14:creationId xmlns:p14="http://schemas.microsoft.com/office/powerpoint/2010/main" val="25474419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48B0A6B-87DF-4C88-B0C9-5583B068890C}" type="datetimeFigureOut">
              <a:rPr lang="en-US" smtClean="0"/>
              <a:t>3/21/2024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3EC0611-B086-43C7-A8E2-8A866DA67B93}" type="slidenum">
              <a:rPr lang="en-US" smtClean="0"/>
              <a:t>‹Nº›</a:t>
            </a:fld>
            <a:endParaRPr lang="en-US"/>
          </a:p>
        </p:txBody>
      </p:sp>
    </p:spTree>
    <p:extLst>
      <p:ext uri="{BB962C8B-B14F-4D97-AF65-F5344CB8AC3E}">
        <p14:creationId xmlns:p14="http://schemas.microsoft.com/office/powerpoint/2010/main" val="31481500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48B0A6B-87DF-4C88-B0C9-5583B068890C}" type="datetimeFigureOut">
              <a:rPr lang="en-US" smtClean="0"/>
              <a:t>3/21/2024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EC0611-B086-43C7-A8E2-8A866DA67B93}" type="slidenum">
              <a:rPr lang="en-US" smtClean="0"/>
              <a:t>‹Nº›</a:t>
            </a:fld>
            <a:endParaRPr lang="en-US"/>
          </a:p>
        </p:txBody>
      </p:sp>
    </p:spTree>
    <p:extLst>
      <p:ext uri="{BB962C8B-B14F-4D97-AF65-F5344CB8AC3E}">
        <p14:creationId xmlns:p14="http://schemas.microsoft.com/office/powerpoint/2010/main" val="41125868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48B0A6B-87DF-4C88-B0C9-5583B068890C}" type="datetimeFigureOut">
              <a:rPr lang="en-US" smtClean="0"/>
              <a:t>3/21/2024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EC0611-B086-43C7-A8E2-8A866DA67B93}" type="slidenum">
              <a:rPr lang="en-US" smtClean="0"/>
              <a:t>‹Nº›</a:t>
            </a:fld>
            <a:endParaRPr lang="en-US"/>
          </a:p>
        </p:txBody>
      </p:sp>
    </p:spTree>
    <p:extLst>
      <p:ext uri="{BB962C8B-B14F-4D97-AF65-F5344CB8AC3E}">
        <p14:creationId xmlns:p14="http://schemas.microsoft.com/office/powerpoint/2010/main" val="36058561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20000" y="1825625"/>
            <a:ext cx="102338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748B0A6B-87DF-4C88-B0C9-5583B068890C}" type="datetimeFigureOut">
              <a:rPr lang="en-US" smtClean="0"/>
              <a:t>3/21/2024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83EC0611-B086-43C7-A8E2-8A866DA67B93}" type="slidenum">
              <a:rPr lang="en-US" smtClean="0"/>
              <a:t>‹Nº›</a:t>
            </a:fld>
            <a:endParaRPr lang="en-US"/>
          </a:p>
        </p:txBody>
      </p:sp>
    </p:spTree>
    <p:extLst>
      <p:ext uri="{BB962C8B-B14F-4D97-AF65-F5344CB8AC3E}">
        <p14:creationId xmlns:p14="http://schemas.microsoft.com/office/powerpoint/2010/main" val="34280294"/>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4.xml"/><Relationship Id="rId6" Type="http://schemas.openxmlformats.org/officeDocument/2006/relationships/image" Target="../media/image44.jpg"/><Relationship Id="rId5" Type="http://schemas.openxmlformats.org/officeDocument/2006/relationships/image" Target="../media/image43.png"/><Relationship Id="rId4" Type="http://schemas.openxmlformats.org/officeDocument/2006/relationships/image" Target="../media/image42.png"/></Relationships>
</file>

<file path=ppt/slides/_rels/slide1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4.xml"/><Relationship Id="rId4" Type="http://schemas.openxmlformats.org/officeDocument/2006/relationships/image" Target="../media/image47.png"/></Relationships>
</file>

<file path=ppt/slides/_rels/slide1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4.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1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8.xml"/><Relationship Id="rId4" Type="http://schemas.openxmlformats.org/officeDocument/2006/relationships/image" Target="../media/image60.png"/></Relationships>
</file>

<file path=ppt/slides/_rels/slide1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6.xml"/><Relationship Id="rId4" Type="http://schemas.openxmlformats.org/officeDocument/2006/relationships/image" Target="../media/image63.png"/></Relationships>
</file>

<file path=ppt/slides/_rels/slide1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4.xml"/><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4.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4.xml"/><Relationship Id="rId5" Type="http://schemas.openxmlformats.org/officeDocument/2006/relationships/image" Target="../media/image28.png"/><Relationship Id="rId4" Type="http://schemas.openxmlformats.org/officeDocument/2006/relationships/image" Target="../media/image27.png"/></Relationships>
</file>

<file path=ppt/slides/_rels/slide8.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image" Target="../media/image29.png"/><Relationship Id="rId1" Type="http://schemas.openxmlformats.org/officeDocument/2006/relationships/slideLayout" Target="../slideLayouts/slideLayout4.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4.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Fast and Fun: My First Real-Time Ray Tracing Demo | NVIDIA Technical Blog">
            <a:extLst>
              <a:ext uri="{FF2B5EF4-FFF2-40B4-BE49-F238E27FC236}">
                <a16:creationId xmlns:a16="http://schemas.microsoft.com/office/drawing/2014/main" id="{CCE7D8DE-1B74-E2EA-515F-62116B02312D}"/>
              </a:ext>
            </a:extLst>
          </p:cNvPr>
          <p:cNvPicPr>
            <a:picLocks noChangeAspect="1" noChangeArrowheads="1"/>
          </p:cNvPicPr>
          <p:nvPr/>
        </p:nvPicPr>
        <p:blipFill rotWithShape="1">
          <a:blip r:embed="rId2">
            <a:alphaModFix amt="50000"/>
            <a:extLst>
              <a:ext uri="{28A0092B-C50C-407E-A947-70E740481C1C}">
                <a14:useLocalDpi xmlns:a14="http://schemas.microsoft.com/office/drawing/2010/main" val="0"/>
              </a:ext>
            </a:extLst>
          </a:blip>
          <a:srcRect l="445"/>
          <a:stretch/>
        </p:blipFill>
        <p:spPr bwMode="auto">
          <a:xfrm>
            <a:off x="20" y="1"/>
            <a:ext cx="12191980" cy="6857999"/>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a:extLst>
              <a:ext uri="{FF2B5EF4-FFF2-40B4-BE49-F238E27FC236}">
                <a16:creationId xmlns:a16="http://schemas.microsoft.com/office/drawing/2014/main" id="{3D7F5C25-EA2A-3FE5-B704-F205C777CE8C}"/>
              </a:ext>
            </a:extLst>
          </p:cNvPr>
          <p:cNvSpPr>
            <a:spLocks noGrp="1"/>
          </p:cNvSpPr>
          <p:nvPr>
            <p:ph type="ctrTitle"/>
          </p:nvPr>
        </p:nvSpPr>
        <p:spPr>
          <a:xfrm>
            <a:off x="1524000" y="868363"/>
            <a:ext cx="9144000" cy="2900518"/>
          </a:xfrm>
        </p:spPr>
        <p:txBody>
          <a:bodyPr>
            <a:normAutofit/>
          </a:bodyPr>
          <a:lstStyle/>
          <a:p>
            <a:r>
              <a:rPr lang="es-CO" sz="9600" dirty="0">
                <a:solidFill>
                  <a:srgbClr val="FFFFFF"/>
                </a:solidFill>
                <a:latin typeface="Amasis MT Pro Black" panose="02040A04050005020304" pitchFamily="18" charset="0"/>
              </a:rPr>
              <a:t>Ray </a:t>
            </a:r>
            <a:r>
              <a:rPr lang="es-CO" sz="9600" dirty="0" err="1">
                <a:solidFill>
                  <a:srgbClr val="FFFFFF"/>
                </a:solidFill>
                <a:latin typeface="Amasis MT Pro Black" panose="02040A04050005020304" pitchFamily="18" charset="0"/>
              </a:rPr>
              <a:t>Tracing</a:t>
            </a:r>
            <a:br>
              <a:rPr lang="es-CO" dirty="0">
                <a:solidFill>
                  <a:srgbClr val="FFFFFF"/>
                </a:solidFill>
                <a:latin typeface="Amasis MT Pro Black" panose="02040A04050005020304" pitchFamily="18" charset="0"/>
              </a:rPr>
            </a:br>
            <a:r>
              <a:rPr lang="es-CO" dirty="0">
                <a:solidFill>
                  <a:srgbClr val="FFFFFF"/>
                </a:solidFill>
                <a:latin typeface="Amasis MT Pro Black" panose="02040A04050005020304" pitchFamily="18" charset="0"/>
              </a:rPr>
              <a:t>IN204 </a:t>
            </a:r>
            <a:r>
              <a:rPr lang="es-CO" dirty="0" err="1">
                <a:solidFill>
                  <a:srgbClr val="FFFFFF"/>
                </a:solidFill>
                <a:latin typeface="Amasis MT Pro Black" panose="02040A04050005020304" pitchFamily="18" charset="0"/>
              </a:rPr>
              <a:t>Projet</a:t>
            </a:r>
            <a:endParaRPr lang="es-CO" dirty="0">
              <a:solidFill>
                <a:srgbClr val="FFFFFF"/>
              </a:solidFill>
              <a:latin typeface="Amasis MT Pro Black" panose="02040A04050005020304" pitchFamily="18" charset="0"/>
            </a:endParaRPr>
          </a:p>
        </p:txBody>
      </p:sp>
      <p:sp>
        <p:nvSpPr>
          <p:cNvPr id="3" name="Subtítulo 2">
            <a:extLst>
              <a:ext uri="{FF2B5EF4-FFF2-40B4-BE49-F238E27FC236}">
                <a16:creationId xmlns:a16="http://schemas.microsoft.com/office/drawing/2014/main" id="{A222AE83-A779-AB3B-A242-E7544B782349}"/>
              </a:ext>
            </a:extLst>
          </p:cNvPr>
          <p:cNvSpPr>
            <a:spLocks noGrp="1"/>
          </p:cNvSpPr>
          <p:nvPr>
            <p:ph type="subTitle" idx="1"/>
          </p:nvPr>
        </p:nvSpPr>
        <p:spPr>
          <a:xfrm>
            <a:off x="1524000" y="4637243"/>
            <a:ext cx="9144000" cy="1098395"/>
          </a:xfrm>
        </p:spPr>
        <p:txBody>
          <a:bodyPr>
            <a:noAutofit/>
          </a:bodyPr>
          <a:lstStyle/>
          <a:p>
            <a:r>
              <a:rPr lang="es-CO" sz="3200" dirty="0">
                <a:solidFill>
                  <a:srgbClr val="FFFFFF"/>
                </a:solidFill>
              </a:rPr>
              <a:t>Gianluca </a:t>
            </a:r>
            <a:r>
              <a:rPr lang="es-CO" sz="3200" dirty="0" err="1">
                <a:solidFill>
                  <a:srgbClr val="FFFFFF"/>
                </a:solidFill>
              </a:rPr>
              <a:t>Baghino</a:t>
            </a:r>
            <a:r>
              <a:rPr lang="es-CO" sz="3200" dirty="0">
                <a:solidFill>
                  <a:srgbClr val="FFFFFF"/>
                </a:solidFill>
              </a:rPr>
              <a:t> Gómez</a:t>
            </a:r>
          </a:p>
          <a:p>
            <a:r>
              <a:rPr lang="es-CO" sz="3200" dirty="0">
                <a:solidFill>
                  <a:srgbClr val="FFFFFF"/>
                </a:solidFill>
              </a:rPr>
              <a:t>Natalia Gallego Castrillón</a:t>
            </a:r>
          </a:p>
        </p:txBody>
      </p:sp>
      <p:pic>
        <p:nvPicPr>
          <p:cNvPr id="1034" name="Picture 10" descr="ENSTA Paris U2IS">
            <a:extLst>
              <a:ext uri="{FF2B5EF4-FFF2-40B4-BE49-F238E27FC236}">
                <a16:creationId xmlns:a16="http://schemas.microsoft.com/office/drawing/2014/main" id="{0337F172-C633-167B-4BCA-5F29CA9A20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682" y="5038531"/>
            <a:ext cx="1336742" cy="16670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17532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A1B218-C787-DD2B-A7BF-58A28979BA89}"/>
              </a:ext>
            </a:extLst>
          </p:cNvPr>
          <p:cNvSpPr>
            <a:spLocks noGrp="1"/>
          </p:cNvSpPr>
          <p:nvPr>
            <p:ph type="title"/>
          </p:nvPr>
        </p:nvSpPr>
        <p:spPr>
          <a:xfrm>
            <a:off x="0" y="-180306"/>
            <a:ext cx="10515600" cy="1325563"/>
          </a:xfrm>
        </p:spPr>
        <p:txBody>
          <a:bodyPr>
            <a:normAutofit/>
          </a:bodyPr>
          <a:lstStyle/>
          <a:p>
            <a:r>
              <a:rPr lang="en-US" sz="5000" dirty="0" err="1"/>
              <a:t>Généralités</a:t>
            </a:r>
            <a:r>
              <a:rPr lang="en-US" sz="5000" dirty="0"/>
              <a:t>:</a:t>
            </a:r>
          </a:p>
        </p:txBody>
      </p:sp>
      <p:sp>
        <p:nvSpPr>
          <p:cNvPr id="3" name="Content Placeholder 2">
            <a:extLst>
              <a:ext uri="{FF2B5EF4-FFF2-40B4-BE49-F238E27FC236}">
                <a16:creationId xmlns:a16="http://schemas.microsoft.com/office/drawing/2014/main" id="{8E2DCFC7-605F-A9DB-D8D6-1692DFD4F4AF}"/>
              </a:ext>
            </a:extLst>
          </p:cNvPr>
          <p:cNvSpPr>
            <a:spLocks noGrp="1"/>
          </p:cNvSpPr>
          <p:nvPr>
            <p:ph sz="half" idx="1"/>
          </p:nvPr>
        </p:nvSpPr>
        <p:spPr>
          <a:xfrm>
            <a:off x="200500" y="875035"/>
            <a:ext cx="4018574" cy="1325563"/>
          </a:xfrm>
        </p:spPr>
        <p:txBody>
          <a:bodyPr>
            <a:normAutofit fontScale="92500" lnSpcReduction="10000"/>
          </a:bodyPr>
          <a:lstStyle/>
          <a:p>
            <a:pPr marL="0" indent="0" algn="just">
              <a:buNone/>
            </a:pPr>
            <a:r>
              <a:rPr lang="fr-FR" sz="2000" dirty="0"/>
              <a:t>Pour créer un objet en mouvement, on mettre à jour la classe de sphère afin que son centre se déplace linéairement de center_1 au temps = 0 à center_2 au temps = 1.</a:t>
            </a:r>
            <a:endParaRPr lang="en-US" sz="2000" dirty="0"/>
          </a:p>
        </p:txBody>
      </p:sp>
      <p:pic>
        <p:nvPicPr>
          <p:cNvPr id="7" name="Content Placeholder 6" descr="A group of spheres on a green surface&#10;&#10;Description automatically generated">
            <a:extLst>
              <a:ext uri="{FF2B5EF4-FFF2-40B4-BE49-F238E27FC236}">
                <a16:creationId xmlns:a16="http://schemas.microsoft.com/office/drawing/2014/main" id="{FBDD823D-AC76-B273-F2F2-ED2AF51824EC}"/>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304787" y="2315493"/>
            <a:ext cx="3810000" cy="2143126"/>
          </a:xfrm>
        </p:spPr>
      </p:pic>
      <p:pic>
        <p:nvPicPr>
          <p:cNvPr id="9" name="Picture 8" descr="A blurry image of a group of spheres&#10;&#10;Description automatically generated">
            <a:extLst>
              <a:ext uri="{FF2B5EF4-FFF2-40B4-BE49-F238E27FC236}">
                <a16:creationId xmlns:a16="http://schemas.microsoft.com/office/drawing/2014/main" id="{84EE6381-F2DA-8A56-09A2-D84C0AF5BC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787" y="4522455"/>
            <a:ext cx="3810000" cy="2143125"/>
          </a:xfrm>
          <a:prstGeom prst="rect">
            <a:avLst/>
          </a:prstGeom>
        </p:spPr>
      </p:pic>
      <p:sp>
        <p:nvSpPr>
          <p:cNvPr id="11" name="TextBox 10">
            <a:extLst>
              <a:ext uri="{FF2B5EF4-FFF2-40B4-BE49-F238E27FC236}">
                <a16:creationId xmlns:a16="http://schemas.microsoft.com/office/drawing/2014/main" id="{10EC55A7-7238-3C0B-7CB3-ED0786521227}"/>
              </a:ext>
            </a:extLst>
          </p:cNvPr>
          <p:cNvSpPr txBox="1"/>
          <p:nvPr/>
        </p:nvSpPr>
        <p:spPr>
          <a:xfrm>
            <a:off x="4512347" y="165785"/>
            <a:ext cx="3826015" cy="3170099"/>
          </a:xfrm>
          <a:prstGeom prst="rect">
            <a:avLst/>
          </a:prstGeom>
          <a:noFill/>
        </p:spPr>
        <p:txBody>
          <a:bodyPr wrap="square">
            <a:spAutoFit/>
          </a:bodyPr>
          <a:lstStyle/>
          <a:p>
            <a:pPr algn="just"/>
            <a:r>
              <a:rPr lang="en-US" sz="2000" i="1" dirty="0"/>
              <a:t>Texture Mapping </a:t>
            </a:r>
            <a:r>
              <a:rPr lang="fr-FR" sz="2000" dirty="0"/>
              <a:t>dans l’infographie est le processus d’application d’un effet matériel à un objet dans la scène.</a:t>
            </a:r>
          </a:p>
          <a:p>
            <a:pPr algn="just"/>
            <a:endParaRPr lang="fr-FR" sz="2000" dirty="0"/>
          </a:p>
          <a:p>
            <a:pPr algn="just"/>
            <a:r>
              <a:rPr lang="fr-FR" sz="2000" dirty="0"/>
              <a:t>Pour explorer les textures spatiales, nous implémentons une classe spatial </a:t>
            </a:r>
            <a:r>
              <a:rPr lang="fr-FR" sz="2000" dirty="0" err="1"/>
              <a:t>checker_texture</a:t>
            </a:r>
            <a:r>
              <a:rPr lang="fr-FR" sz="2000" dirty="0"/>
              <a:t>, qui implémente un motif de vérification en trois dimensions.</a:t>
            </a:r>
            <a:endParaRPr lang="en-US" sz="2000" dirty="0"/>
          </a:p>
        </p:txBody>
      </p:sp>
      <p:pic>
        <p:nvPicPr>
          <p:cNvPr id="17" name="Picture 16" descr="A close-up of two spheres&#10;&#10;Description automatically generated">
            <a:extLst>
              <a:ext uri="{FF2B5EF4-FFF2-40B4-BE49-F238E27FC236}">
                <a16:creationId xmlns:a16="http://schemas.microsoft.com/office/drawing/2014/main" id="{C3BAA53C-525D-958B-F6AF-212AF7E1FEC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35922" y="607072"/>
            <a:ext cx="3151291" cy="2216350"/>
          </a:xfrm>
          <a:prstGeom prst="rect">
            <a:avLst/>
          </a:prstGeom>
        </p:spPr>
      </p:pic>
      <p:sp>
        <p:nvSpPr>
          <p:cNvPr id="19" name="TextBox 18">
            <a:extLst>
              <a:ext uri="{FF2B5EF4-FFF2-40B4-BE49-F238E27FC236}">
                <a16:creationId xmlns:a16="http://schemas.microsoft.com/office/drawing/2014/main" id="{F2CFEB8E-1375-0ABF-2A4A-8947D48B21ED}"/>
              </a:ext>
            </a:extLst>
          </p:cNvPr>
          <p:cNvSpPr txBox="1"/>
          <p:nvPr/>
        </p:nvSpPr>
        <p:spPr>
          <a:xfrm>
            <a:off x="4443663" y="3429000"/>
            <a:ext cx="7547837" cy="1200329"/>
          </a:xfrm>
          <a:prstGeom prst="rect">
            <a:avLst/>
          </a:prstGeom>
          <a:noFill/>
        </p:spPr>
        <p:txBody>
          <a:bodyPr wrap="square">
            <a:spAutoFit/>
          </a:bodyPr>
          <a:lstStyle/>
          <a:p>
            <a:pPr algn="just"/>
            <a:r>
              <a:rPr lang="fr-FR" dirty="0"/>
              <a:t>Le type de </a:t>
            </a:r>
            <a:r>
              <a:rPr lang="en-US" sz="1800" i="1" dirty="0"/>
              <a:t>Texture Mapping </a:t>
            </a:r>
            <a:r>
              <a:rPr lang="fr-FR" dirty="0"/>
              <a:t>le plus courant mappe une image sur la surface d’un objet, en définissant la couleur à chaque point de la surface de l’objet. Dans la pratique, nous implémentons le processus à l’envers : étant donné un point sur l’objet, nous allons chercher la couleur définie par la carte de texture.</a:t>
            </a:r>
            <a:endParaRPr lang="en-US" dirty="0"/>
          </a:p>
        </p:txBody>
      </p:sp>
      <p:pic>
        <p:nvPicPr>
          <p:cNvPr id="21" name="Picture 20" descr="A globe with the earth in the center&#10;&#10;Description automatically generated with medium confidence">
            <a:extLst>
              <a:ext uri="{FF2B5EF4-FFF2-40B4-BE49-F238E27FC236}">
                <a16:creationId xmlns:a16="http://schemas.microsoft.com/office/drawing/2014/main" id="{83DE1C30-ABB8-7D44-9C90-F00E198E90B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02011" y="4722444"/>
            <a:ext cx="3389489" cy="1906587"/>
          </a:xfrm>
          <a:prstGeom prst="rect">
            <a:avLst/>
          </a:prstGeom>
        </p:spPr>
      </p:pic>
      <p:pic>
        <p:nvPicPr>
          <p:cNvPr id="23" name="Picture 22" descr="A map of the world&#10;&#10;Description automatically generated">
            <a:extLst>
              <a:ext uri="{FF2B5EF4-FFF2-40B4-BE49-F238E27FC236}">
                <a16:creationId xmlns:a16="http://schemas.microsoft.com/office/drawing/2014/main" id="{3AAB610A-4AC5-EDBA-9926-6D73879EBE3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59341" y="4722444"/>
            <a:ext cx="3809999" cy="1906588"/>
          </a:xfrm>
          <a:prstGeom prst="rect">
            <a:avLst/>
          </a:prstGeom>
        </p:spPr>
      </p:pic>
    </p:spTree>
    <p:extLst>
      <p:ext uri="{BB962C8B-B14F-4D97-AF65-F5344CB8AC3E}">
        <p14:creationId xmlns:p14="http://schemas.microsoft.com/office/powerpoint/2010/main" val="15918226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F06160-D85F-E3B4-F132-20263589CA23}"/>
              </a:ext>
            </a:extLst>
          </p:cNvPr>
          <p:cNvSpPr>
            <a:spLocks noGrp="1"/>
          </p:cNvSpPr>
          <p:nvPr>
            <p:ph type="title"/>
          </p:nvPr>
        </p:nvSpPr>
        <p:spPr>
          <a:xfrm>
            <a:off x="0" y="-196349"/>
            <a:ext cx="10515600" cy="1325563"/>
          </a:xfrm>
        </p:spPr>
        <p:txBody>
          <a:bodyPr>
            <a:normAutofit/>
          </a:bodyPr>
          <a:lstStyle/>
          <a:p>
            <a:r>
              <a:rPr lang="fr-FR" sz="5000" dirty="0"/>
              <a:t>Le rendu de la scène :</a:t>
            </a:r>
            <a:endParaRPr lang="en-US" sz="5000" dirty="0"/>
          </a:p>
        </p:txBody>
      </p:sp>
      <p:pic>
        <p:nvPicPr>
          <p:cNvPr id="6" name="Picture 5" descr="A close-up of a chessboard&#10;&#10;Description automatically generated">
            <a:extLst>
              <a:ext uri="{FF2B5EF4-FFF2-40B4-BE49-F238E27FC236}">
                <a16:creationId xmlns:a16="http://schemas.microsoft.com/office/drawing/2014/main" id="{233FE2A9-6D07-4E1D-48AC-71EEF44164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68673" y="1780674"/>
            <a:ext cx="5623091" cy="3753852"/>
          </a:xfrm>
          <a:prstGeom prst="rect">
            <a:avLst/>
          </a:prstGeom>
        </p:spPr>
      </p:pic>
      <p:pic>
        <p:nvPicPr>
          <p:cNvPr id="7" name="Picture 6">
            <a:extLst>
              <a:ext uri="{FF2B5EF4-FFF2-40B4-BE49-F238E27FC236}">
                <a16:creationId xmlns:a16="http://schemas.microsoft.com/office/drawing/2014/main" id="{E7ED7BCC-461B-8987-06D6-B88B4CD25476}"/>
              </a:ext>
            </a:extLst>
          </p:cNvPr>
          <p:cNvPicPr>
            <a:picLocks noChangeAspect="1"/>
          </p:cNvPicPr>
          <p:nvPr/>
        </p:nvPicPr>
        <p:blipFill>
          <a:blip r:embed="rId3"/>
          <a:stretch>
            <a:fillRect/>
          </a:stretch>
        </p:blipFill>
        <p:spPr>
          <a:xfrm>
            <a:off x="141929" y="1129214"/>
            <a:ext cx="6184815" cy="2299786"/>
          </a:xfrm>
          <a:prstGeom prst="rect">
            <a:avLst/>
          </a:prstGeom>
        </p:spPr>
      </p:pic>
      <p:pic>
        <p:nvPicPr>
          <p:cNvPr id="8" name="Picture 7">
            <a:extLst>
              <a:ext uri="{FF2B5EF4-FFF2-40B4-BE49-F238E27FC236}">
                <a16:creationId xmlns:a16="http://schemas.microsoft.com/office/drawing/2014/main" id="{B0B2910B-B426-068E-CAF9-35F5517C0721}"/>
              </a:ext>
            </a:extLst>
          </p:cNvPr>
          <p:cNvPicPr>
            <a:picLocks noChangeAspect="1"/>
          </p:cNvPicPr>
          <p:nvPr/>
        </p:nvPicPr>
        <p:blipFill>
          <a:blip r:embed="rId4"/>
          <a:stretch>
            <a:fillRect/>
          </a:stretch>
        </p:blipFill>
        <p:spPr>
          <a:xfrm>
            <a:off x="531130" y="3509294"/>
            <a:ext cx="5406412" cy="2490537"/>
          </a:xfrm>
          <a:prstGeom prst="rect">
            <a:avLst/>
          </a:prstGeom>
        </p:spPr>
      </p:pic>
    </p:spTree>
    <p:extLst>
      <p:ext uri="{BB962C8B-B14F-4D97-AF65-F5344CB8AC3E}">
        <p14:creationId xmlns:p14="http://schemas.microsoft.com/office/powerpoint/2010/main" val="41353015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F43FF8-08A5-5573-AE56-1D2DAF84ACC2}"/>
              </a:ext>
            </a:extLst>
          </p:cNvPr>
          <p:cNvSpPr>
            <a:spLocks noGrp="1"/>
          </p:cNvSpPr>
          <p:nvPr>
            <p:ph type="title"/>
          </p:nvPr>
        </p:nvSpPr>
        <p:spPr>
          <a:xfrm>
            <a:off x="0" y="-180307"/>
            <a:ext cx="10515600" cy="1325563"/>
          </a:xfrm>
        </p:spPr>
        <p:txBody>
          <a:bodyPr>
            <a:normAutofit/>
          </a:bodyPr>
          <a:lstStyle/>
          <a:p>
            <a:r>
              <a:rPr lang="en-US" sz="5000" dirty="0" err="1"/>
              <a:t>Quadrilatères</a:t>
            </a:r>
            <a:r>
              <a:rPr lang="en-US" sz="5000" dirty="0"/>
              <a:t>:</a:t>
            </a:r>
          </a:p>
        </p:txBody>
      </p:sp>
      <p:sp>
        <p:nvSpPr>
          <p:cNvPr id="4" name="Content Placeholder 3">
            <a:extLst>
              <a:ext uri="{FF2B5EF4-FFF2-40B4-BE49-F238E27FC236}">
                <a16:creationId xmlns:a16="http://schemas.microsoft.com/office/drawing/2014/main" id="{ABB97C8D-44E0-5810-7BF3-EF14684CDC01}"/>
              </a:ext>
            </a:extLst>
          </p:cNvPr>
          <p:cNvSpPr>
            <a:spLocks noGrp="1"/>
          </p:cNvSpPr>
          <p:nvPr>
            <p:ph sz="half" idx="2"/>
          </p:nvPr>
        </p:nvSpPr>
        <p:spPr>
          <a:xfrm>
            <a:off x="4330619" y="160994"/>
            <a:ext cx="7734611" cy="1668793"/>
          </a:xfrm>
        </p:spPr>
        <p:txBody>
          <a:bodyPr>
            <a:normAutofit/>
          </a:bodyPr>
          <a:lstStyle/>
          <a:p>
            <a:pPr marL="0" indent="0" algn="just">
              <a:buNone/>
            </a:pPr>
            <a:r>
              <a:rPr lang="fr-FR" sz="2000" dirty="0"/>
              <a:t>Il est important de :</a:t>
            </a:r>
          </a:p>
          <a:p>
            <a:pPr algn="just"/>
            <a:r>
              <a:rPr lang="fr-FR" sz="2000" dirty="0"/>
              <a:t>trouver le plan qui contient ce quad</a:t>
            </a:r>
          </a:p>
          <a:p>
            <a:pPr algn="just"/>
            <a:r>
              <a:rPr lang="fr-FR" sz="2000" dirty="0"/>
              <a:t>résoudre l’intersection d’un rayon et du plan contenant le quadruple</a:t>
            </a:r>
          </a:p>
          <a:p>
            <a:pPr algn="just"/>
            <a:r>
              <a:rPr lang="fr-FR" sz="2000" dirty="0"/>
              <a:t>déterminer si le point de contact se trouve à l’intérieur du quad</a:t>
            </a:r>
            <a:endParaRPr lang="en-US" sz="2000" dirty="0"/>
          </a:p>
        </p:txBody>
      </p:sp>
      <p:pic>
        <p:nvPicPr>
          <p:cNvPr id="6" name="Picture 5">
            <a:extLst>
              <a:ext uri="{FF2B5EF4-FFF2-40B4-BE49-F238E27FC236}">
                <a16:creationId xmlns:a16="http://schemas.microsoft.com/office/drawing/2014/main" id="{86155D99-2ABD-278E-D031-21A120CE0B20}"/>
              </a:ext>
            </a:extLst>
          </p:cNvPr>
          <p:cNvPicPr>
            <a:picLocks noChangeAspect="1"/>
          </p:cNvPicPr>
          <p:nvPr/>
        </p:nvPicPr>
        <p:blipFill>
          <a:blip r:embed="rId2"/>
          <a:stretch>
            <a:fillRect/>
          </a:stretch>
        </p:blipFill>
        <p:spPr>
          <a:xfrm>
            <a:off x="126770" y="947313"/>
            <a:ext cx="3689672" cy="2157103"/>
          </a:xfrm>
          <a:prstGeom prst="rect">
            <a:avLst/>
          </a:prstGeom>
        </p:spPr>
      </p:pic>
      <p:pic>
        <p:nvPicPr>
          <p:cNvPr id="8" name="Picture 7">
            <a:extLst>
              <a:ext uri="{FF2B5EF4-FFF2-40B4-BE49-F238E27FC236}">
                <a16:creationId xmlns:a16="http://schemas.microsoft.com/office/drawing/2014/main" id="{12FD4B4D-9FC0-440B-D268-E364E99FFB90}"/>
              </a:ext>
            </a:extLst>
          </p:cNvPr>
          <p:cNvPicPr>
            <a:picLocks noChangeAspect="1"/>
          </p:cNvPicPr>
          <p:nvPr/>
        </p:nvPicPr>
        <p:blipFill>
          <a:blip r:embed="rId3"/>
          <a:stretch>
            <a:fillRect/>
          </a:stretch>
        </p:blipFill>
        <p:spPr>
          <a:xfrm>
            <a:off x="4330619" y="1829788"/>
            <a:ext cx="3385634" cy="2672474"/>
          </a:xfrm>
          <a:prstGeom prst="rect">
            <a:avLst/>
          </a:prstGeom>
        </p:spPr>
      </p:pic>
      <p:pic>
        <p:nvPicPr>
          <p:cNvPr id="10" name="Picture 9">
            <a:extLst>
              <a:ext uri="{FF2B5EF4-FFF2-40B4-BE49-F238E27FC236}">
                <a16:creationId xmlns:a16="http://schemas.microsoft.com/office/drawing/2014/main" id="{6207B8A5-802F-F7B7-1E06-E821F2A18269}"/>
              </a:ext>
            </a:extLst>
          </p:cNvPr>
          <p:cNvPicPr>
            <a:picLocks noChangeAspect="1"/>
          </p:cNvPicPr>
          <p:nvPr/>
        </p:nvPicPr>
        <p:blipFill>
          <a:blip r:embed="rId4"/>
          <a:stretch>
            <a:fillRect/>
          </a:stretch>
        </p:blipFill>
        <p:spPr>
          <a:xfrm>
            <a:off x="8005672" y="2032693"/>
            <a:ext cx="3804896" cy="2339437"/>
          </a:xfrm>
          <a:prstGeom prst="rect">
            <a:avLst/>
          </a:prstGeom>
        </p:spPr>
      </p:pic>
      <p:pic>
        <p:nvPicPr>
          <p:cNvPr id="12" name="Picture 11" descr="A group of colorful squares&#10;&#10;Description automatically generated">
            <a:extLst>
              <a:ext uri="{FF2B5EF4-FFF2-40B4-BE49-F238E27FC236}">
                <a16:creationId xmlns:a16="http://schemas.microsoft.com/office/drawing/2014/main" id="{8E843C99-0F29-696F-252F-7027CCAFE97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1432" y="3449747"/>
            <a:ext cx="3180347" cy="3180347"/>
          </a:xfrm>
          <a:prstGeom prst="rect">
            <a:avLst/>
          </a:prstGeom>
        </p:spPr>
      </p:pic>
      <p:pic>
        <p:nvPicPr>
          <p:cNvPr id="14" name="Picture 13">
            <a:extLst>
              <a:ext uri="{FF2B5EF4-FFF2-40B4-BE49-F238E27FC236}">
                <a16:creationId xmlns:a16="http://schemas.microsoft.com/office/drawing/2014/main" id="{67CC6070-139E-3C61-0335-D8200DA1C454}"/>
              </a:ext>
            </a:extLst>
          </p:cNvPr>
          <p:cNvPicPr>
            <a:picLocks noChangeAspect="1"/>
          </p:cNvPicPr>
          <p:nvPr/>
        </p:nvPicPr>
        <p:blipFill>
          <a:blip r:embed="rId6"/>
          <a:stretch>
            <a:fillRect/>
          </a:stretch>
        </p:blipFill>
        <p:spPr>
          <a:xfrm>
            <a:off x="4765941" y="4607120"/>
            <a:ext cx="6669141" cy="2208227"/>
          </a:xfrm>
          <a:prstGeom prst="rect">
            <a:avLst/>
          </a:prstGeom>
        </p:spPr>
      </p:pic>
    </p:spTree>
    <p:extLst>
      <p:ext uri="{BB962C8B-B14F-4D97-AF65-F5344CB8AC3E}">
        <p14:creationId xmlns:p14="http://schemas.microsoft.com/office/powerpoint/2010/main" val="1328829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7A8013-F1D7-43CF-F54F-1FECF93FC485}"/>
              </a:ext>
            </a:extLst>
          </p:cNvPr>
          <p:cNvSpPr>
            <a:spLocks noGrp="1"/>
          </p:cNvSpPr>
          <p:nvPr>
            <p:ph type="title"/>
          </p:nvPr>
        </p:nvSpPr>
        <p:spPr>
          <a:xfrm>
            <a:off x="0" y="-180306"/>
            <a:ext cx="10515600" cy="1325563"/>
          </a:xfrm>
        </p:spPr>
        <p:txBody>
          <a:bodyPr>
            <a:normAutofit/>
          </a:bodyPr>
          <a:lstStyle/>
          <a:p>
            <a:r>
              <a:rPr lang="en-US" sz="5000" dirty="0" err="1"/>
              <a:t>Matériaux</a:t>
            </a:r>
            <a:r>
              <a:rPr lang="en-US" sz="5000" dirty="0"/>
              <a:t> </a:t>
            </a:r>
            <a:r>
              <a:rPr lang="en-US" sz="5000" dirty="0" err="1"/>
              <a:t>émissifs</a:t>
            </a:r>
            <a:r>
              <a:rPr lang="en-US" sz="5000" dirty="0"/>
              <a:t> de lumière:</a:t>
            </a:r>
          </a:p>
        </p:txBody>
      </p:sp>
      <p:sp>
        <p:nvSpPr>
          <p:cNvPr id="3" name="Content Placeholder 2">
            <a:extLst>
              <a:ext uri="{FF2B5EF4-FFF2-40B4-BE49-F238E27FC236}">
                <a16:creationId xmlns:a16="http://schemas.microsoft.com/office/drawing/2014/main" id="{F10B7BC7-8F45-237B-4BEB-CE47E4068653}"/>
              </a:ext>
            </a:extLst>
          </p:cNvPr>
          <p:cNvSpPr>
            <a:spLocks noGrp="1"/>
          </p:cNvSpPr>
          <p:nvPr>
            <p:ph sz="half" idx="1"/>
          </p:nvPr>
        </p:nvSpPr>
        <p:spPr>
          <a:xfrm>
            <a:off x="264695" y="822659"/>
            <a:ext cx="11662610" cy="1952625"/>
          </a:xfrm>
        </p:spPr>
        <p:txBody>
          <a:bodyPr>
            <a:normAutofit/>
          </a:bodyPr>
          <a:lstStyle/>
          <a:p>
            <a:pPr marL="0" indent="0" algn="just">
              <a:buNone/>
            </a:pPr>
            <a:r>
              <a:rPr lang="fr-FR" sz="2000" dirty="0"/>
              <a:t>Les premiers traceurs de rayons simples utilisaient des sources lumineuses abstraites, comme des points dans l’espace ou des directions. Les approches modernes ont des lumières plus physiques, qui ont la position et la taille. </a:t>
            </a:r>
          </a:p>
          <a:p>
            <a:pPr marL="0" indent="0" algn="just">
              <a:buNone/>
            </a:pPr>
            <a:r>
              <a:rPr lang="fr-FR" sz="2000" dirty="0"/>
              <a:t>Pour créer de telles sources de lumière, nous devons être en mesure de prendre n’importe quel objet régulier et de le transformer en quelque chose qui émet de la lumière dans notre scène. </a:t>
            </a:r>
            <a:r>
              <a:rPr lang="fr-FR" sz="2000" dirty="0" err="1"/>
              <a:t>Allors</a:t>
            </a:r>
            <a:r>
              <a:rPr lang="fr-FR" sz="2000" dirty="0"/>
              <a:t>, on veut un fond noir pur pour que la seule lumière de la scène vienne des émetteurs.</a:t>
            </a:r>
            <a:endParaRPr lang="en-US" sz="2000" dirty="0"/>
          </a:p>
        </p:txBody>
      </p:sp>
      <p:pic>
        <p:nvPicPr>
          <p:cNvPr id="6" name="Picture 5">
            <a:extLst>
              <a:ext uri="{FF2B5EF4-FFF2-40B4-BE49-F238E27FC236}">
                <a16:creationId xmlns:a16="http://schemas.microsoft.com/office/drawing/2014/main" id="{C810B2AD-901A-25E1-76E1-9531DC3E3ED9}"/>
              </a:ext>
            </a:extLst>
          </p:cNvPr>
          <p:cNvPicPr>
            <a:picLocks noChangeAspect="1"/>
          </p:cNvPicPr>
          <p:nvPr/>
        </p:nvPicPr>
        <p:blipFill>
          <a:blip r:embed="rId2"/>
          <a:stretch>
            <a:fillRect/>
          </a:stretch>
        </p:blipFill>
        <p:spPr>
          <a:xfrm>
            <a:off x="1357654" y="2761710"/>
            <a:ext cx="9476689" cy="952314"/>
          </a:xfrm>
          <a:prstGeom prst="rect">
            <a:avLst/>
          </a:prstGeom>
        </p:spPr>
      </p:pic>
      <p:pic>
        <p:nvPicPr>
          <p:cNvPr id="8" name="Picture 7" descr="A black and white image of a planet&#10;&#10;Description automatically generated">
            <a:extLst>
              <a:ext uri="{FF2B5EF4-FFF2-40B4-BE49-F238E27FC236}">
                <a16:creationId xmlns:a16="http://schemas.microsoft.com/office/drawing/2014/main" id="{0D04E57A-4D98-A602-65DD-A0AD6FFBE7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75121" y="3828900"/>
            <a:ext cx="5241756" cy="2948488"/>
          </a:xfrm>
          <a:prstGeom prst="rect">
            <a:avLst/>
          </a:prstGeom>
        </p:spPr>
      </p:pic>
    </p:spTree>
    <p:extLst>
      <p:ext uri="{BB962C8B-B14F-4D97-AF65-F5344CB8AC3E}">
        <p14:creationId xmlns:p14="http://schemas.microsoft.com/office/powerpoint/2010/main" val="26931965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DEDFC21-CEF1-80CF-9778-E66772B65115}"/>
              </a:ext>
            </a:extLst>
          </p:cNvPr>
          <p:cNvSpPr>
            <a:spLocks noGrp="1"/>
          </p:cNvSpPr>
          <p:nvPr>
            <p:ph type="title"/>
          </p:nvPr>
        </p:nvSpPr>
        <p:spPr>
          <a:xfrm>
            <a:off x="504711" y="647731"/>
            <a:ext cx="3847758" cy="1719072"/>
          </a:xfrm>
        </p:spPr>
        <p:txBody>
          <a:bodyPr anchor="b">
            <a:noAutofit/>
          </a:bodyPr>
          <a:lstStyle/>
          <a:p>
            <a:r>
              <a:rPr lang="es-CO" sz="4000" dirty="0">
                <a:solidFill>
                  <a:schemeClr val="bg1"/>
                </a:solidFill>
                <a:latin typeface="Amasis MT Pro Black" panose="02040A04050005020304" pitchFamily="18" charset="0"/>
              </a:rPr>
              <a:t>INTERFACE UTILISATEUR</a:t>
            </a:r>
          </a:p>
        </p:txBody>
      </p:sp>
      <p:sp>
        <p:nvSpPr>
          <p:cNvPr id="3" name="Marcador de contenido 2">
            <a:extLst>
              <a:ext uri="{FF2B5EF4-FFF2-40B4-BE49-F238E27FC236}">
                <a16:creationId xmlns:a16="http://schemas.microsoft.com/office/drawing/2014/main" id="{480992D5-8E66-6B06-14A1-CA0A534BE0D3}"/>
              </a:ext>
            </a:extLst>
          </p:cNvPr>
          <p:cNvSpPr>
            <a:spLocks noGrp="1"/>
          </p:cNvSpPr>
          <p:nvPr>
            <p:ph idx="1"/>
          </p:nvPr>
        </p:nvSpPr>
        <p:spPr>
          <a:xfrm>
            <a:off x="630936" y="2807208"/>
            <a:ext cx="3429000" cy="3410712"/>
          </a:xfrm>
        </p:spPr>
        <p:txBody>
          <a:bodyPr anchor="t">
            <a:normAutofit fontScale="85000" lnSpcReduction="20000"/>
          </a:bodyPr>
          <a:lstStyle/>
          <a:p>
            <a:r>
              <a:rPr lang="fr-FR" sz="2200" b="1" dirty="0" err="1">
                <a:solidFill>
                  <a:schemeClr val="bg1"/>
                </a:solidFill>
              </a:rPr>
              <a:t>ImGui</a:t>
            </a:r>
            <a:r>
              <a:rPr lang="fr-FR" sz="2200" b="1" dirty="0">
                <a:solidFill>
                  <a:schemeClr val="bg1"/>
                </a:solidFill>
              </a:rPr>
              <a:t> (« </a:t>
            </a:r>
            <a:r>
              <a:rPr lang="fr-FR" sz="2200" b="1" dirty="0" err="1">
                <a:solidFill>
                  <a:schemeClr val="bg1"/>
                </a:solidFill>
              </a:rPr>
              <a:t>Immediate</a:t>
            </a:r>
            <a:r>
              <a:rPr lang="fr-FR" sz="2200" b="1" dirty="0">
                <a:solidFill>
                  <a:schemeClr val="bg1"/>
                </a:solidFill>
              </a:rPr>
              <a:t> Mode GUI ») </a:t>
            </a:r>
            <a:r>
              <a:rPr lang="fr-FR" sz="2200" dirty="0">
                <a:solidFill>
                  <a:schemeClr val="bg1"/>
                </a:solidFill>
              </a:rPr>
              <a:t>est une bibliothèque d'interface utilisateur graphique (GUI) écrite en C++, qui permet la création rapide et facile d'interfaces utilisateur dans des applications graphiques en temps réel.</a:t>
            </a:r>
          </a:p>
          <a:p>
            <a:endParaRPr lang="fr-FR" sz="2200" dirty="0">
              <a:solidFill>
                <a:schemeClr val="bg1"/>
              </a:solidFill>
            </a:endParaRPr>
          </a:p>
          <a:p>
            <a:r>
              <a:rPr lang="fr-FR" sz="2200" dirty="0">
                <a:solidFill>
                  <a:schemeClr val="bg1"/>
                </a:solidFill>
              </a:rPr>
              <a:t>Une implémentation </a:t>
            </a:r>
            <a:r>
              <a:rPr lang="fr-FR" sz="2200" dirty="0" err="1">
                <a:solidFill>
                  <a:schemeClr val="bg1"/>
                </a:solidFill>
              </a:rPr>
              <a:t>ImGui</a:t>
            </a:r>
            <a:r>
              <a:rPr lang="fr-FR" sz="2200" dirty="0">
                <a:solidFill>
                  <a:schemeClr val="bg1"/>
                </a:solidFill>
              </a:rPr>
              <a:t> spécifique a été utilisée pour l'API graphique </a:t>
            </a:r>
            <a:r>
              <a:rPr lang="fr-FR" sz="2200" b="1" dirty="0">
                <a:solidFill>
                  <a:schemeClr val="bg1"/>
                </a:solidFill>
              </a:rPr>
              <a:t>Direct3D 9 (d3d9)</a:t>
            </a:r>
            <a:r>
              <a:rPr lang="fr-FR" sz="2200" dirty="0">
                <a:solidFill>
                  <a:schemeClr val="bg1"/>
                </a:solidFill>
              </a:rPr>
              <a:t> de Microsoft.</a:t>
            </a:r>
            <a:endParaRPr lang="es-CO" sz="2200" dirty="0">
              <a:solidFill>
                <a:schemeClr val="bg1"/>
              </a:solidFill>
            </a:endParaRPr>
          </a:p>
        </p:txBody>
      </p:sp>
      <p:pic>
        <p:nvPicPr>
          <p:cNvPr id="5" name="Imagen 4">
            <a:extLst>
              <a:ext uri="{FF2B5EF4-FFF2-40B4-BE49-F238E27FC236}">
                <a16:creationId xmlns:a16="http://schemas.microsoft.com/office/drawing/2014/main" id="{9C98002D-78F4-15B0-CA32-63F21012250F}"/>
              </a:ext>
            </a:extLst>
          </p:cNvPr>
          <p:cNvPicPr>
            <a:picLocks noChangeAspect="1"/>
          </p:cNvPicPr>
          <p:nvPr/>
        </p:nvPicPr>
        <p:blipFill>
          <a:blip r:embed="rId2"/>
          <a:stretch>
            <a:fillRect/>
          </a:stretch>
        </p:blipFill>
        <p:spPr>
          <a:xfrm>
            <a:off x="4645002" y="1323147"/>
            <a:ext cx="6903720" cy="4435640"/>
          </a:xfrm>
          <a:prstGeom prst="rect">
            <a:avLst/>
          </a:prstGeom>
        </p:spPr>
      </p:pic>
    </p:spTree>
    <p:extLst>
      <p:ext uri="{BB962C8B-B14F-4D97-AF65-F5344CB8AC3E}">
        <p14:creationId xmlns:p14="http://schemas.microsoft.com/office/powerpoint/2010/main" val="21251580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p:cNvGrpSpPr/>
        <p:nvPr/>
      </p:nvGrpSpPr>
      <p:grpSpPr>
        <a:xfrm>
          <a:off x="0" y="0"/>
          <a:ext cx="0" cy="0"/>
          <a:chOff x="0" y="0"/>
          <a:chExt cx="0" cy="0"/>
        </a:xfrm>
      </p:grpSpPr>
      <p:pic>
        <p:nvPicPr>
          <p:cNvPr id="12" name="Imagen 11">
            <a:extLst>
              <a:ext uri="{FF2B5EF4-FFF2-40B4-BE49-F238E27FC236}">
                <a16:creationId xmlns:a16="http://schemas.microsoft.com/office/drawing/2014/main" id="{F81F5B63-CCBD-051A-95EF-D405D9B84AB6}"/>
              </a:ext>
            </a:extLst>
          </p:cNvPr>
          <p:cNvPicPr>
            <a:picLocks noGrp="1" noRot="1" noChangeAspect="1" noMove="1" noResize="1" noEditPoints="1" noAdjustHandles="1" noChangeArrowheads="1" noChangeShapeType="1" noCrop="1"/>
          </p:cNvPicPr>
          <p:nvPr/>
        </p:nvPicPr>
        <p:blipFill>
          <a:blip r:embed="rId2"/>
          <a:stretch>
            <a:fillRect/>
          </a:stretch>
        </p:blipFill>
        <p:spPr>
          <a:xfrm>
            <a:off x="715497" y="49935"/>
            <a:ext cx="10518560" cy="6758130"/>
          </a:xfrm>
          <a:prstGeom prst="rect">
            <a:avLst/>
          </a:prstGeom>
        </p:spPr>
      </p:pic>
      <p:sp>
        <p:nvSpPr>
          <p:cNvPr id="5" name="Elipse 4">
            <a:extLst>
              <a:ext uri="{FF2B5EF4-FFF2-40B4-BE49-F238E27FC236}">
                <a16:creationId xmlns:a16="http://schemas.microsoft.com/office/drawing/2014/main" id="{55070009-5BB6-2FD9-629A-453396116F56}"/>
              </a:ext>
            </a:extLst>
          </p:cNvPr>
          <p:cNvSpPr/>
          <p:nvPr/>
        </p:nvSpPr>
        <p:spPr>
          <a:xfrm>
            <a:off x="7417836" y="239201"/>
            <a:ext cx="877078" cy="858416"/>
          </a:xfrm>
          <a:prstGeom prst="ellipse">
            <a:avLst/>
          </a:prstGeom>
          <a:no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6" name="CuadroTexto 5">
            <a:extLst>
              <a:ext uri="{FF2B5EF4-FFF2-40B4-BE49-F238E27FC236}">
                <a16:creationId xmlns:a16="http://schemas.microsoft.com/office/drawing/2014/main" id="{A0293159-4841-74F6-5BC7-EE906A151378}"/>
              </a:ext>
            </a:extLst>
          </p:cNvPr>
          <p:cNvSpPr txBox="1"/>
          <p:nvPr/>
        </p:nvSpPr>
        <p:spPr>
          <a:xfrm>
            <a:off x="7525138" y="246260"/>
            <a:ext cx="662474"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O" sz="4800" b="0" i="0" u="none" strike="noStrike" kern="1200" cap="none" spc="0" normalizeH="0" baseline="0" noProof="0" dirty="0">
                <a:ln>
                  <a:noFill/>
                </a:ln>
                <a:solidFill>
                  <a:prstClr val="white"/>
                </a:solidFill>
                <a:effectLst/>
                <a:uLnTx/>
                <a:uFillTx/>
                <a:latin typeface="Amasis MT Pro Black" panose="02040A04050005020304" pitchFamily="18" charset="0"/>
                <a:ea typeface="+mn-ea"/>
                <a:cs typeface="+mn-cs"/>
              </a:rPr>
              <a:t>1</a:t>
            </a:r>
          </a:p>
        </p:txBody>
      </p:sp>
      <p:sp>
        <p:nvSpPr>
          <p:cNvPr id="7" name="Elipse 6">
            <a:extLst>
              <a:ext uri="{FF2B5EF4-FFF2-40B4-BE49-F238E27FC236}">
                <a16:creationId xmlns:a16="http://schemas.microsoft.com/office/drawing/2014/main" id="{D7906F42-237C-DE52-CC69-FFAFBD845100}"/>
              </a:ext>
            </a:extLst>
          </p:cNvPr>
          <p:cNvSpPr/>
          <p:nvPr/>
        </p:nvSpPr>
        <p:spPr>
          <a:xfrm>
            <a:off x="8686800" y="1915886"/>
            <a:ext cx="877078" cy="858416"/>
          </a:xfrm>
          <a:prstGeom prst="ellipse">
            <a:avLst/>
          </a:prstGeom>
          <a:no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3" name="Elipse 12">
            <a:extLst>
              <a:ext uri="{FF2B5EF4-FFF2-40B4-BE49-F238E27FC236}">
                <a16:creationId xmlns:a16="http://schemas.microsoft.com/office/drawing/2014/main" id="{95F899C3-4DD8-4C07-D74E-13A349775C26}"/>
              </a:ext>
            </a:extLst>
          </p:cNvPr>
          <p:cNvSpPr/>
          <p:nvPr/>
        </p:nvSpPr>
        <p:spPr>
          <a:xfrm>
            <a:off x="7333860" y="4534593"/>
            <a:ext cx="877078" cy="858416"/>
          </a:xfrm>
          <a:prstGeom prst="ellipse">
            <a:avLst/>
          </a:prstGeom>
          <a:no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4" name="Elipse 13">
            <a:extLst>
              <a:ext uri="{FF2B5EF4-FFF2-40B4-BE49-F238E27FC236}">
                <a16:creationId xmlns:a16="http://schemas.microsoft.com/office/drawing/2014/main" id="{75CCDBA3-AE9F-B37A-5F23-70FD1F19D46E}"/>
              </a:ext>
            </a:extLst>
          </p:cNvPr>
          <p:cNvSpPr/>
          <p:nvPr/>
        </p:nvSpPr>
        <p:spPr>
          <a:xfrm>
            <a:off x="7333860" y="5760383"/>
            <a:ext cx="877078" cy="858416"/>
          </a:xfrm>
          <a:prstGeom prst="ellipse">
            <a:avLst/>
          </a:prstGeom>
          <a:no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5" name="Elipse 14">
            <a:extLst>
              <a:ext uri="{FF2B5EF4-FFF2-40B4-BE49-F238E27FC236}">
                <a16:creationId xmlns:a16="http://schemas.microsoft.com/office/drawing/2014/main" id="{BBB2EB53-911B-FB97-350B-F080D87C16C7}"/>
              </a:ext>
            </a:extLst>
          </p:cNvPr>
          <p:cNvSpPr/>
          <p:nvPr/>
        </p:nvSpPr>
        <p:spPr>
          <a:xfrm>
            <a:off x="852196" y="640158"/>
            <a:ext cx="877078" cy="858416"/>
          </a:xfrm>
          <a:prstGeom prst="ellipse">
            <a:avLst/>
          </a:prstGeom>
          <a:no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6" name="CuadroTexto 15">
            <a:extLst>
              <a:ext uri="{FF2B5EF4-FFF2-40B4-BE49-F238E27FC236}">
                <a16:creationId xmlns:a16="http://schemas.microsoft.com/office/drawing/2014/main" id="{26C100D5-90C7-01C9-871C-A877A1F61681}"/>
              </a:ext>
            </a:extLst>
          </p:cNvPr>
          <p:cNvSpPr txBox="1"/>
          <p:nvPr/>
        </p:nvSpPr>
        <p:spPr>
          <a:xfrm>
            <a:off x="8794102" y="1915886"/>
            <a:ext cx="662474"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O" sz="4800" b="0" i="0" u="none" strike="noStrike" kern="1200" cap="none" spc="0" normalizeH="0" baseline="0" noProof="0" dirty="0">
                <a:ln>
                  <a:noFill/>
                </a:ln>
                <a:solidFill>
                  <a:prstClr val="white"/>
                </a:solidFill>
                <a:effectLst/>
                <a:uLnTx/>
                <a:uFillTx/>
                <a:latin typeface="Amasis MT Pro Black" panose="02040A04050005020304" pitchFamily="18" charset="0"/>
                <a:ea typeface="+mn-ea"/>
                <a:cs typeface="+mn-cs"/>
              </a:rPr>
              <a:t>2</a:t>
            </a:r>
          </a:p>
        </p:txBody>
      </p:sp>
      <p:sp>
        <p:nvSpPr>
          <p:cNvPr id="17" name="CuadroTexto 16">
            <a:extLst>
              <a:ext uri="{FF2B5EF4-FFF2-40B4-BE49-F238E27FC236}">
                <a16:creationId xmlns:a16="http://schemas.microsoft.com/office/drawing/2014/main" id="{FA26E662-2D47-836D-7AE8-F626F3DCC38A}"/>
              </a:ext>
            </a:extLst>
          </p:cNvPr>
          <p:cNvSpPr txBox="1"/>
          <p:nvPr/>
        </p:nvSpPr>
        <p:spPr>
          <a:xfrm>
            <a:off x="7441162" y="4514233"/>
            <a:ext cx="662474"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O" sz="4800" b="0" i="0" u="none" strike="noStrike" kern="1200" cap="none" spc="0" normalizeH="0" baseline="0" noProof="0" dirty="0">
                <a:ln>
                  <a:noFill/>
                </a:ln>
                <a:solidFill>
                  <a:prstClr val="white"/>
                </a:solidFill>
                <a:effectLst/>
                <a:uLnTx/>
                <a:uFillTx/>
                <a:latin typeface="Amasis MT Pro Black" panose="02040A04050005020304" pitchFamily="18" charset="0"/>
                <a:ea typeface="+mn-ea"/>
                <a:cs typeface="+mn-cs"/>
              </a:rPr>
              <a:t>3</a:t>
            </a:r>
          </a:p>
        </p:txBody>
      </p:sp>
      <p:sp>
        <p:nvSpPr>
          <p:cNvPr id="18" name="CuadroTexto 17">
            <a:extLst>
              <a:ext uri="{FF2B5EF4-FFF2-40B4-BE49-F238E27FC236}">
                <a16:creationId xmlns:a16="http://schemas.microsoft.com/office/drawing/2014/main" id="{C23A59BB-CD90-DA3C-4B99-34160E706213}"/>
              </a:ext>
            </a:extLst>
          </p:cNvPr>
          <p:cNvSpPr txBox="1"/>
          <p:nvPr/>
        </p:nvSpPr>
        <p:spPr>
          <a:xfrm>
            <a:off x="7441162" y="5760383"/>
            <a:ext cx="662474"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O" sz="4800" b="0" i="0" u="none" strike="noStrike" kern="1200" cap="none" spc="0" normalizeH="0" baseline="0" noProof="0" dirty="0">
                <a:ln>
                  <a:noFill/>
                </a:ln>
                <a:solidFill>
                  <a:prstClr val="white"/>
                </a:solidFill>
                <a:effectLst/>
                <a:uLnTx/>
                <a:uFillTx/>
                <a:latin typeface="Amasis MT Pro Black" panose="02040A04050005020304" pitchFamily="18" charset="0"/>
                <a:ea typeface="+mn-ea"/>
                <a:cs typeface="+mn-cs"/>
              </a:rPr>
              <a:t>4</a:t>
            </a:r>
          </a:p>
        </p:txBody>
      </p:sp>
      <p:sp>
        <p:nvSpPr>
          <p:cNvPr id="19" name="CuadroTexto 18">
            <a:extLst>
              <a:ext uri="{FF2B5EF4-FFF2-40B4-BE49-F238E27FC236}">
                <a16:creationId xmlns:a16="http://schemas.microsoft.com/office/drawing/2014/main" id="{3E83552D-AEAB-905E-5F40-EF93EFE79B3F}"/>
              </a:ext>
            </a:extLst>
          </p:cNvPr>
          <p:cNvSpPr txBox="1"/>
          <p:nvPr/>
        </p:nvSpPr>
        <p:spPr>
          <a:xfrm>
            <a:off x="959498" y="640158"/>
            <a:ext cx="662474"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O" sz="4800" b="0" i="0" u="none" strike="noStrike" kern="1200" cap="none" spc="0" normalizeH="0" baseline="0" noProof="0" dirty="0">
                <a:ln>
                  <a:noFill/>
                </a:ln>
                <a:solidFill>
                  <a:prstClr val="white"/>
                </a:solidFill>
                <a:effectLst/>
                <a:uLnTx/>
                <a:uFillTx/>
                <a:latin typeface="Amasis MT Pro Black" panose="02040A04050005020304" pitchFamily="18" charset="0"/>
                <a:ea typeface="+mn-ea"/>
                <a:cs typeface="+mn-cs"/>
              </a:rPr>
              <a:t>6</a:t>
            </a:r>
          </a:p>
        </p:txBody>
      </p:sp>
      <p:cxnSp>
        <p:nvCxnSpPr>
          <p:cNvPr id="22" name="Conector recto de flecha 21">
            <a:extLst>
              <a:ext uri="{FF2B5EF4-FFF2-40B4-BE49-F238E27FC236}">
                <a16:creationId xmlns:a16="http://schemas.microsoft.com/office/drawing/2014/main" id="{FA69D668-25BF-55BA-C18B-605A7304975D}"/>
              </a:ext>
            </a:extLst>
          </p:cNvPr>
          <p:cNvCxnSpPr>
            <a:cxnSpLocks/>
          </p:cNvCxnSpPr>
          <p:nvPr/>
        </p:nvCxnSpPr>
        <p:spPr>
          <a:xfrm flipH="1">
            <a:off x="8294914" y="640158"/>
            <a:ext cx="531845" cy="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4" name="Conector recto de flecha 23">
            <a:extLst>
              <a:ext uri="{FF2B5EF4-FFF2-40B4-BE49-F238E27FC236}">
                <a16:creationId xmlns:a16="http://schemas.microsoft.com/office/drawing/2014/main" id="{1A9E9F8B-890F-BE80-965B-6B65F8E9038B}"/>
              </a:ext>
            </a:extLst>
          </p:cNvPr>
          <p:cNvCxnSpPr>
            <a:cxnSpLocks/>
            <a:endCxn id="13" idx="5"/>
          </p:cNvCxnSpPr>
          <p:nvPr/>
        </p:nvCxnSpPr>
        <p:spPr>
          <a:xfrm flipH="1" flipV="1">
            <a:off x="8082493" y="5267297"/>
            <a:ext cx="744266" cy="675759"/>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6" name="Conector recto de flecha 25">
            <a:extLst>
              <a:ext uri="{FF2B5EF4-FFF2-40B4-BE49-F238E27FC236}">
                <a16:creationId xmlns:a16="http://schemas.microsoft.com/office/drawing/2014/main" id="{7FB3AC11-E8DD-B736-EADB-2E3892AF12F2}"/>
              </a:ext>
            </a:extLst>
          </p:cNvPr>
          <p:cNvCxnSpPr>
            <a:cxnSpLocks/>
          </p:cNvCxnSpPr>
          <p:nvPr/>
        </p:nvCxnSpPr>
        <p:spPr>
          <a:xfrm flipH="1">
            <a:off x="8262257" y="6176321"/>
            <a:ext cx="531845" cy="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30" name="Elipse 29">
            <a:extLst>
              <a:ext uri="{FF2B5EF4-FFF2-40B4-BE49-F238E27FC236}">
                <a16:creationId xmlns:a16="http://schemas.microsoft.com/office/drawing/2014/main" id="{3A3C831C-EBCC-98BB-250D-3CCEDD27D230}"/>
              </a:ext>
            </a:extLst>
          </p:cNvPr>
          <p:cNvSpPr/>
          <p:nvPr/>
        </p:nvSpPr>
        <p:spPr>
          <a:xfrm>
            <a:off x="7385179" y="1444631"/>
            <a:ext cx="877078" cy="858416"/>
          </a:xfrm>
          <a:prstGeom prst="ellipse">
            <a:avLst/>
          </a:prstGeom>
          <a:no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31" name="CuadroTexto 30">
            <a:extLst>
              <a:ext uri="{FF2B5EF4-FFF2-40B4-BE49-F238E27FC236}">
                <a16:creationId xmlns:a16="http://schemas.microsoft.com/office/drawing/2014/main" id="{EDD6B1EC-2CA3-A8FF-1EC6-A9FA972071BB}"/>
              </a:ext>
            </a:extLst>
          </p:cNvPr>
          <p:cNvSpPr txBox="1"/>
          <p:nvPr/>
        </p:nvSpPr>
        <p:spPr>
          <a:xfrm>
            <a:off x="7492481" y="1444631"/>
            <a:ext cx="662474"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O" sz="4800" b="0" i="0" u="none" strike="noStrike" kern="1200" cap="none" spc="0" normalizeH="0" baseline="0" noProof="0" dirty="0">
                <a:ln>
                  <a:noFill/>
                </a:ln>
                <a:solidFill>
                  <a:prstClr val="white"/>
                </a:solidFill>
                <a:effectLst/>
                <a:uLnTx/>
                <a:uFillTx/>
                <a:latin typeface="Amasis MT Pro Black" panose="02040A04050005020304" pitchFamily="18" charset="0"/>
                <a:ea typeface="+mn-ea"/>
                <a:cs typeface="+mn-cs"/>
              </a:rPr>
              <a:t>5</a:t>
            </a:r>
          </a:p>
        </p:txBody>
      </p:sp>
      <p:cxnSp>
        <p:nvCxnSpPr>
          <p:cNvPr id="32" name="Conector recto de flecha 31">
            <a:extLst>
              <a:ext uri="{FF2B5EF4-FFF2-40B4-BE49-F238E27FC236}">
                <a16:creationId xmlns:a16="http://schemas.microsoft.com/office/drawing/2014/main" id="{9F1F9871-FF74-65C6-84EF-128CC6AB2ACC}"/>
              </a:ext>
            </a:extLst>
          </p:cNvPr>
          <p:cNvCxnSpPr>
            <a:cxnSpLocks/>
          </p:cNvCxnSpPr>
          <p:nvPr/>
        </p:nvCxnSpPr>
        <p:spPr>
          <a:xfrm flipH="1">
            <a:off x="8294914" y="1097617"/>
            <a:ext cx="923731" cy="712522"/>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857179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DF5D048-34AC-9C05-A9B0-B4176DA35229}"/>
              </a:ext>
            </a:extLst>
          </p:cNvPr>
          <p:cNvSpPr>
            <a:spLocks noGrp="1"/>
          </p:cNvSpPr>
          <p:nvPr>
            <p:ph type="title"/>
          </p:nvPr>
        </p:nvSpPr>
        <p:spPr>
          <a:xfrm>
            <a:off x="638881" y="457200"/>
            <a:ext cx="10909640" cy="1368614"/>
          </a:xfrm>
        </p:spPr>
        <p:txBody>
          <a:bodyPr vert="horz" lIns="91440" tIns="45720" rIns="91440" bIns="45720" rtlCol="0" anchor="ctr">
            <a:normAutofit/>
          </a:bodyPr>
          <a:lstStyle/>
          <a:p>
            <a:pPr algn="ctr"/>
            <a:r>
              <a:rPr lang="en-US" sz="6600" dirty="0">
                <a:solidFill>
                  <a:schemeClr val="bg1"/>
                </a:solidFill>
                <a:latin typeface="Amasis MT Pro Black" panose="02040A04050005020304" pitchFamily="18" charset="0"/>
              </a:rPr>
              <a:t>Render Type</a:t>
            </a:r>
          </a:p>
        </p:txBody>
      </p:sp>
      <p:pic>
        <p:nvPicPr>
          <p:cNvPr id="10" name="Imagen 9">
            <a:extLst>
              <a:ext uri="{FF2B5EF4-FFF2-40B4-BE49-F238E27FC236}">
                <a16:creationId xmlns:a16="http://schemas.microsoft.com/office/drawing/2014/main" id="{78F34A57-3874-1D51-9A4C-D637D9905E46}"/>
              </a:ext>
            </a:extLst>
          </p:cNvPr>
          <p:cNvPicPr>
            <a:picLocks noChangeAspect="1"/>
          </p:cNvPicPr>
          <p:nvPr/>
        </p:nvPicPr>
        <p:blipFill>
          <a:blip r:embed="rId2"/>
          <a:stretch>
            <a:fillRect/>
          </a:stretch>
        </p:blipFill>
        <p:spPr>
          <a:xfrm>
            <a:off x="764838" y="2642616"/>
            <a:ext cx="4724820" cy="3605784"/>
          </a:xfrm>
          <a:prstGeom prst="rect">
            <a:avLst/>
          </a:prstGeom>
        </p:spPr>
      </p:pic>
      <p:pic>
        <p:nvPicPr>
          <p:cNvPr id="6" name="Imagen 5">
            <a:extLst>
              <a:ext uri="{FF2B5EF4-FFF2-40B4-BE49-F238E27FC236}">
                <a16:creationId xmlns:a16="http://schemas.microsoft.com/office/drawing/2014/main" id="{0B113E88-5994-9E20-EAD7-586CCE32AAA6}"/>
              </a:ext>
            </a:extLst>
          </p:cNvPr>
          <p:cNvPicPr>
            <a:picLocks noChangeAspect="1"/>
          </p:cNvPicPr>
          <p:nvPr/>
        </p:nvPicPr>
        <p:blipFill>
          <a:blip r:embed="rId3"/>
          <a:stretch>
            <a:fillRect/>
          </a:stretch>
        </p:blipFill>
        <p:spPr>
          <a:xfrm>
            <a:off x="6254496" y="2795469"/>
            <a:ext cx="5614416" cy="3300077"/>
          </a:xfrm>
          <a:prstGeom prst="rect">
            <a:avLst/>
          </a:prstGeom>
        </p:spPr>
      </p:pic>
      <p:sp>
        <p:nvSpPr>
          <p:cNvPr id="11" name="Elipse 10">
            <a:extLst>
              <a:ext uri="{FF2B5EF4-FFF2-40B4-BE49-F238E27FC236}">
                <a16:creationId xmlns:a16="http://schemas.microsoft.com/office/drawing/2014/main" id="{73D25BCB-101F-6919-051B-CDE3F4FB3DF0}"/>
              </a:ext>
            </a:extLst>
          </p:cNvPr>
          <p:cNvSpPr/>
          <p:nvPr/>
        </p:nvSpPr>
        <p:spPr>
          <a:xfrm>
            <a:off x="1999415" y="700960"/>
            <a:ext cx="877078" cy="858416"/>
          </a:xfrm>
          <a:prstGeom prst="ellipse">
            <a:avLst/>
          </a:prstGeom>
          <a:noFill/>
          <a:ln w="762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schemeClr val="bg1"/>
              </a:solidFill>
              <a:effectLst/>
              <a:uLnTx/>
              <a:uFillTx/>
              <a:latin typeface="Aptos" panose="02110004020202020204"/>
              <a:ea typeface="+mn-ea"/>
              <a:cs typeface="+mn-cs"/>
            </a:endParaRPr>
          </a:p>
        </p:txBody>
      </p:sp>
      <p:sp>
        <p:nvSpPr>
          <p:cNvPr id="12" name="CuadroTexto 11">
            <a:extLst>
              <a:ext uri="{FF2B5EF4-FFF2-40B4-BE49-F238E27FC236}">
                <a16:creationId xmlns:a16="http://schemas.microsoft.com/office/drawing/2014/main" id="{1E572488-F4CB-AA9E-9455-14CE0C6DB7D3}"/>
              </a:ext>
            </a:extLst>
          </p:cNvPr>
          <p:cNvSpPr txBox="1"/>
          <p:nvPr/>
        </p:nvSpPr>
        <p:spPr>
          <a:xfrm>
            <a:off x="2106717" y="700960"/>
            <a:ext cx="662474"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O" sz="4800" b="0" i="0" u="none" strike="noStrike" kern="1200" cap="none" spc="0" normalizeH="0" baseline="0" noProof="0" dirty="0">
                <a:ln>
                  <a:noFill/>
                </a:ln>
                <a:solidFill>
                  <a:prstClr val="black"/>
                </a:solidFill>
                <a:effectLst/>
                <a:uLnTx/>
                <a:uFillTx/>
                <a:latin typeface="Amasis MT Pro Black" panose="02040A04050005020304" pitchFamily="18" charset="0"/>
                <a:ea typeface="+mn-ea"/>
                <a:cs typeface="+mn-cs"/>
              </a:rPr>
              <a:t>1</a:t>
            </a:r>
          </a:p>
        </p:txBody>
      </p:sp>
    </p:spTree>
    <p:extLst>
      <p:ext uri="{BB962C8B-B14F-4D97-AF65-F5344CB8AC3E}">
        <p14:creationId xmlns:p14="http://schemas.microsoft.com/office/powerpoint/2010/main" val="34207395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164C286-0190-DB15-DFC6-33023CAFD518}"/>
              </a:ext>
            </a:extLst>
          </p:cNvPr>
          <p:cNvSpPr>
            <a:spLocks noGrp="1"/>
          </p:cNvSpPr>
          <p:nvPr>
            <p:ph type="title"/>
          </p:nvPr>
        </p:nvSpPr>
        <p:spPr>
          <a:xfrm>
            <a:off x="984413" y="5159828"/>
            <a:ext cx="2589212" cy="1012371"/>
          </a:xfrm>
          <a:solidFill>
            <a:schemeClr val="accent1">
              <a:lumMod val="50000"/>
            </a:schemeClr>
          </a:solidFill>
          <a:ln>
            <a:noFill/>
          </a:ln>
        </p:spPr>
        <p:txBody>
          <a:bodyPr/>
          <a:lstStyle/>
          <a:p>
            <a:pPr algn="ctr"/>
            <a:r>
              <a:rPr lang="es-CO" dirty="0">
                <a:solidFill>
                  <a:schemeClr val="bg1"/>
                </a:solidFill>
                <a:latin typeface="Amasis MT Pro Black" panose="02040A04050005020304" pitchFamily="18" charset="0"/>
              </a:rPr>
              <a:t>LOW RENDER</a:t>
            </a:r>
          </a:p>
        </p:txBody>
      </p:sp>
      <p:pic>
        <p:nvPicPr>
          <p:cNvPr id="6" name="Marcador de contenido 5">
            <a:extLst>
              <a:ext uri="{FF2B5EF4-FFF2-40B4-BE49-F238E27FC236}">
                <a16:creationId xmlns:a16="http://schemas.microsoft.com/office/drawing/2014/main" id="{85E80FA3-068F-A7DE-6020-2F80CA555A15}"/>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22694" r="22055"/>
          <a:stretch/>
        </p:blipFill>
        <p:spPr>
          <a:xfrm>
            <a:off x="449486" y="827440"/>
            <a:ext cx="3659066" cy="3708672"/>
          </a:xfrm>
        </p:spPr>
      </p:pic>
      <p:pic>
        <p:nvPicPr>
          <p:cNvPr id="8" name="Imagen 7">
            <a:extLst>
              <a:ext uri="{FF2B5EF4-FFF2-40B4-BE49-F238E27FC236}">
                <a16:creationId xmlns:a16="http://schemas.microsoft.com/office/drawing/2014/main" id="{85FDEA31-EF6C-0E08-3627-21415C05E7D8}"/>
              </a:ext>
            </a:extLst>
          </p:cNvPr>
          <p:cNvPicPr>
            <a:picLocks noChangeAspect="1"/>
          </p:cNvPicPr>
          <p:nvPr/>
        </p:nvPicPr>
        <p:blipFill rotWithShape="1">
          <a:blip r:embed="rId3">
            <a:extLst>
              <a:ext uri="{28A0092B-C50C-407E-A947-70E740481C1C}">
                <a14:useLocalDpi xmlns:a14="http://schemas.microsoft.com/office/drawing/2010/main" val="0"/>
              </a:ext>
            </a:extLst>
          </a:blip>
          <a:srcRect l="24000" r="22334"/>
          <a:stretch/>
        </p:blipFill>
        <p:spPr>
          <a:xfrm>
            <a:off x="4304861" y="827440"/>
            <a:ext cx="3588535" cy="3744559"/>
          </a:xfrm>
          <a:prstGeom prst="rect">
            <a:avLst/>
          </a:prstGeom>
        </p:spPr>
      </p:pic>
      <p:sp>
        <p:nvSpPr>
          <p:cNvPr id="9" name="Título 1">
            <a:extLst>
              <a:ext uri="{FF2B5EF4-FFF2-40B4-BE49-F238E27FC236}">
                <a16:creationId xmlns:a16="http://schemas.microsoft.com/office/drawing/2014/main" id="{39A99BE6-59FF-8487-41BC-906B752EB22B}"/>
              </a:ext>
            </a:extLst>
          </p:cNvPr>
          <p:cNvSpPr txBox="1">
            <a:spLocks/>
          </p:cNvSpPr>
          <p:nvPr/>
        </p:nvSpPr>
        <p:spPr>
          <a:xfrm>
            <a:off x="4801393" y="5159828"/>
            <a:ext cx="2589212" cy="1012372"/>
          </a:xfrm>
          <a:prstGeom prst="rect">
            <a:avLst/>
          </a:prstGeom>
          <a:solidFill>
            <a:schemeClr val="accent1">
              <a:lumMod val="50000"/>
            </a:schemeClr>
          </a:solidFill>
        </p:spPr>
        <p:txBody>
          <a:bodyPr vert="horz" lIns="91440" tIns="45720" rIns="91440" bIns="45720" rtlCol="0" anchor="b">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s-CO" sz="3200" b="0" i="0" u="none" strike="noStrike" kern="1200" cap="none" spc="0" normalizeH="0" baseline="0" noProof="0" dirty="0">
                <a:ln>
                  <a:noFill/>
                </a:ln>
                <a:solidFill>
                  <a:prstClr val="white"/>
                </a:solidFill>
                <a:effectLst/>
                <a:uLnTx/>
                <a:uFillTx/>
                <a:latin typeface="Amasis MT Pro Black" panose="02040A04050005020304" pitchFamily="18" charset="0"/>
                <a:ea typeface="+mj-ea"/>
                <a:cs typeface="+mj-cs"/>
              </a:rPr>
              <a:t>MEDIUM RENDER</a:t>
            </a:r>
          </a:p>
        </p:txBody>
      </p:sp>
      <p:sp>
        <p:nvSpPr>
          <p:cNvPr id="10" name="Título 1">
            <a:extLst>
              <a:ext uri="{FF2B5EF4-FFF2-40B4-BE49-F238E27FC236}">
                <a16:creationId xmlns:a16="http://schemas.microsoft.com/office/drawing/2014/main" id="{B0B7D359-65D4-323C-4062-0B8EE7BA45E1}"/>
              </a:ext>
            </a:extLst>
          </p:cNvPr>
          <p:cNvSpPr txBox="1">
            <a:spLocks/>
          </p:cNvSpPr>
          <p:nvPr/>
        </p:nvSpPr>
        <p:spPr>
          <a:xfrm>
            <a:off x="8624631" y="5159826"/>
            <a:ext cx="2589212" cy="1012373"/>
          </a:xfrm>
          <a:prstGeom prst="rect">
            <a:avLst/>
          </a:prstGeom>
          <a:solidFill>
            <a:schemeClr val="accent1">
              <a:lumMod val="50000"/>
            </a:schemeClr>
          </a:solidFill>
        </p:spPr>
        <p:txBody>
          <a:bodyPr vert="horz" lIns="91440" tIns="45720" rIns="91440" bIns="45720" rtlCol="0" anchor="b">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s-CO" sz="3200" b="0" i="0" u="none" strike="noStrike" kern="1200" cap="none" spc="0" normalizeH="0" baseline="0" noProof="0" dirty="0">
                <a:ln>
                  <a:noFill/>
                </a:ln>
                <a:solidFill>
                  <a:prstClr val="white"/>
                </a:solidFill>
                <a:effectLst/>
                <a:uLnTx/>
                <a:uFillTx/>
                <a:latin typeface="Amasis MT Pro Black" panose="02040A04050005020304" pitchFamily="18" charset="0"/>
                <a:ea typeface="+mj-ea"/>
                <a:cs typeface="+mj-cs"/>
              </a:rPr>
              <a:t>HIGH RENDER</a:t>
            </a:r>
          </a:p>
        </p:txBody>
      </p:sp>
      <p:pic>
        <p:nvPicPr>
          <p:cNvPr id="12" name="Imagen 11">
            <a:extLst>
              <a:ext uri="{FF2B5EF4-FFF2-40B4-BE49-F238E27FC236}">
                <a16:creationId xmlns:a16="http://schemas.microsoft.com/office/drawing/2014/main" id="{CC3A91D7-3DE7-F034-302F-9B34EF127775}"/>
              </a:ext>
            </a:extLst>
          </p:cNvPr>
          <p:cNvPicPr>
            <a:picLocks noChangeAspect="1"/>
          </p:cNvPicPr>
          <p:nvPr/>
        </p:nvPicPr>
        <p:blipFill rotWithShape="1">
          <a:blip r:embed="rId4">
            <a:extLst>
              <a:ext uri="{28A0092B-C50C-407E-A947-70E740481C1C}">
                <a14:useLocalDpi xmlns:a14="http://schemas.microsoft.com/office/drawing/2010/main" val="0"/>
              </a:ext>
            </a:extLst>
          </a:blip>
          <a:srcRect l="22136" r="23007"/>
          <a:stretch/>
        </p:blipFill>
        <p:spPr>
          <a:xfrm>
            <a:off x="8085167" y="827440"/>
            <a:ext cx="3668140" cy="3744559"/>
          </a:xfrm>
          <a:prstGeom prst="rect">
            <a:avLst/>
          </a:prstGeom>
        </p:spPr>
      </p:pic>
    </p:spTree>
    <p:extLst>
      <p:ext uri="{BB962C8B-B14F-4D97-AF65-F5344CB8AC3E}">
        <p14:creationId xmlns:p14="http://schemas.microsoft.com/office/powerpoint/2010/main" val="35946895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E3EB4428-5080-0DCD-3AB5-4490815A3444}"/>
              </a:ext>
            </a:extLst>
          </p:cNvPr>
          <p:cNvPicPr>
            <a:picLocks noChangeAspect="1"/>
          </p:cNvPicPr>
          <p:nvPr/>
        </p:nvPicPr>
        <p:blipFill>
          <a:blip r:embed="rId2"/>
          <a:stretch>
            <a:fillRect/>
          </a:stretch>
        </p:blipFill>
        <p:spPr>
          <a:xfrm>
            <a:off x="6916738" y="639763"/>
            <a:ext cx="3819525" cy="3975100"/>
          </a:xfrm>
          <a:prstGeom prst="rect">
            <a:avLst/>
          </a:prstGeom>
        </p:spPr>
      </p:pic>
      <p:pic>
        <p:nvPicPr>
          <p:cNvPr id="6" name="Imagen 5">
            <a:extLst>
              <a:ext uri="{FF2B5EF4-FFF2-40B4-BE49-F238E27FC236}">
                <a16:creationId xmlns:a16="http://schemas.microsoft.com/office/drawing/2014/main" id="{0662FB3F-3B67-1900-7505-58C8B7F30992}"/>
              </a:ext>
            </a:extLst>
          </p:cNvPr>
          <p:cNvPicPr>
            <a:picLocks noChangeAspect="1"/>
          </p:cNvPicPr>
          <p:nvPr/>
        </p:nvPicPr>
        <p:blipFill>
          <a:blip r:embed="rId3"/>
          <a:stretch>
            <a:fillRect/>
          </a:stretch>
        </p:blipFill>
        <p:spPr>
          <a:xfrm>
            <a:off x="6916738" y="4683125"/>
            <a:ext cx="3819525" cy="1190625"/>
          </a:xfrm>
          <a:prstGeom prst="rect">
            <a:avLst/>
          </a:prstGeom>
        </p:spPr>
      </p:pic>
      <p:pic>
        <p:nvPicPr>
          <p:cNvPr id="8" name="Imagen 7">
            <a:extLst>
              <a:ext uri="{FF2B5EF4-FFF2-40B4-BE49-F238E27FC236}">
                <a16:creationId xmlns:a16="http://schemas.microsoft.com/office/drawing/2014/main" id="{FE3D716E-A739-CA68-5CA4-313914267B0F}"/>
              </a:ext>
            </a:extLst>
          </p:cNvPr>
          <p:cNvPicPr>
            <a:picLocks noChangeAspect="1"/>
          </p:cNvPicPr>
          <p:nvPr/>
        </p:nvPicPr>
        <p:blipFill>
          <a:blip r:embed="rId4"/>
          <a:stretch>
            <a:fillRect/>
          </a:stretch>
        </p:blipFill>
        <p:spPr>
          <a:xfrm>
            <a:off x="6916738" y="5942013"/>
            <a:ext cx="3819525" cy="277813"/>
          </a:xfrm>
          <a:prstGeom prst="rect">
            <a:avLst/>
          </a:prstGeom>
        </p:spPr>
      </p:pic>
      <p:sp>
        <p:nvSpPr>
          <p:cNvPr id="2" name="Título 1">
            <a:extLst>
              <a:ext uri="{FF2B5EF4-FFF2-40B4-BE49-F238E27FC236}">
                <a16:creationId xmlns:a16="http://schemas.microsoft.com/office/drawing/2014/main" id="{D405078A-9D67-C9EB-3839-B4A8E937AB56}"/>
              </a:ext>
            </a:extLst>
          </p:cNvPr>
          <p:cNvSpPr>
            <a:spLocks noGrp="1"/>
          </p:cNvSpPr>
          <p:nvPr>
            <p:ph type="title"/>
          </p:nvPr>
        </p:nvSpPr>
        <p:spPr>
          <a:xfrm>
            <a:off x="400056" y="640080"/>
            <a:ext cx="4420594" cy="5577818"/>
          </a:xfrm>
        </p:spPr>
        <p:txBody>
          <a:bodyPr>
            <a:normAutofit/>
          </a:bodyPr>
          <a:lstStyle/>
          <a:p>
            <a:pPr algn="r"/>
            <a:r>
              <a:rPr lang="es-CO" dirty="0">
                <a:solidFill>
                  <a:schemeClr val="bg1"/>
                </a:solidFill>
                <a:latin typeface="Amasis MT Pro Black" panose="02040A04050005020304" pitchFamily="18" charset="0"/>
              </a:rPr>
              <a:t>SCENE DESCRIPTION</a:t>
            </a:r>
            <a:br>
              <a:rPr lang="es-CO" sz="4200" dirty="0">
                <a:solidFill>
                  <a:schemeClr val="bg1"/>
                </a:solidFill>
                <a:latin typeface="Amasis MT Pro Black" panose="02040A04050005020304" pitchFamily="18" charset="0"/>
              </a:rPr>
            </a:br>
            <a:br>
              <a:rPr lang="es-CO" sz="4200" dirty="0">
                <a:solidFill>
                  <a:schemeClr val="bg1"/>
                </a:solidFill>
                <a:latin typeface="Amasis MT Pro Black" panose="02040A04050005020304" pitchFamily="18" charset="0"/>
              </a:rPr>
            </a:br>
            <a:r>
              <a:rPr lang="es-CO" sz="4200" dirty="0">
                <a:solidFill>
                  <a:schemeClr val="bg1"/>
                </a:solidFill>
                <a:latin typeface="Amasis MT Pro Black" panose="02040A04050005020304" pitchFamily="18" charset="0"/>
              </a:rPr>
              <a:t>(XML)</a:t>
            </a:r>
          </a:p>
        </p:txBody>
      </p:sp>
      <p:sp>
        <p:nvSpPr>
          <p:cNvPr id="9" name="Elipse 8">
            <a:extLst>
              <a:ext uri="{FF2B5EF4-FFF2-40B4-BE49-F238E27FC236}">
                <a16:creationId xmlns:a16="http://schemas.microsoft.com/office/drawing/2014/main" id="{B3A684BC-A92C-9B45-B3F1-670A17446C7B}"/>
              </a:ext>
            </a:extLst>
          </p:cNvPr>
          <p:cNvSpPr/>
          <p:nvPr/>
        </p:nvSpPr>
        <p:spPr>
          <a:xfrm>
            <a:off x="771531" y="363311"/>
            <a:ext cx="877078" cy="858416"/>
          </a:xfrm>
          <a:prstGeom prst="ellipse">
            <a:avLst/>
          </a:prstGeom>
          <a:noFill/>
          <a:ln w="762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0" name="Elipse 9">
            <a:extLst>
              <a:ext uri="{FF2B5EF4-FFF2-40B4-BE49-F238E27FC236}">
                <a16:creationId xmlns:a16="http://schemas.microsoft.com/office/drawing/2014/main" id="{0977B427-522F-81B4-A92F-916C9F93173B}"/>
              </a:ext>
            </a:extLst>
          </p:cNvPr>
          <p:cNvSpPr/>
          <p:nvPr/>
        </p:nvSpPr>
        <p:spPr>
          <a:xfrm>
            <a:off x="2219721" y="392031"/>
            <a:ext cx="877078" cy="858416"/>
          </a:xfrm>
          <a:prstGeom prst="ellipse">
            <a:avLst/>
          </a:prstGeom>
          <a:noFill/>
          <a:ln w="762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1" name="Elipse 10">
            <a:extLst>
              <a:ext uri="{FF2B5EF4-FFF2-40B4-BE49-F238E27FC236}">
                <a16:creationId xmlns:a16="http://schemas.microsoft.com/office/drawing/2014/main" id="{8F03F4D9-B6EC-4592-0ACD-6FEC8799A599}"/>
              </a:ext>
            </a:extLst>
          </p:cNvPr>
          <p:cNvSpPr/>
          <p:nvPr/>
        </p:nvSpPr>
        <p:spPr>
          <a:xfrm>
            <a:off x="3667911" y="363311"/>
            <a:ext cx="877078" cy="858416"/>
          </a:xfrm>
          <a:prstGeom prst="ellipse">
            <a:avLst/>
          </a:prstGeom>
          <a:noFill/>
          <a:ln w="762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2" name="CuadroTexto 11">
            <a:extLst>
              <a:ext uri="{FF2B5EF4-FFF2-40B4-BE49-F238E27FC236}">
                <a16:creationId xmlns:a16="http://schemas.microsoft.com/office/drawing/2014/main" id="{E2943CBD-2440-2749-C9B2-B0DB018C27EC}"/>
              </a:ext>
            </a:extLst>
          </p:cNvPr>
          <p:cNvSpPr txBox="1"/>
          <p:nvPr/>
        </p:nvSpPr>
        <p:spPr>
          <a:xfrm>
            <a:off x="878833" y="363311"/>
            <a:ext cx="662474"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O" sz="4800" b="0" i="0" u="none" strike="noStrike" kern="1200" cap="none" spc="0" normalizeH="0" baseline="0" noProof="0" dirty="0">
                <a:ln>
                  <a:noFill/>
                </a:ln>
                <a:solidFill>
                  <a:schemeClr val="bg1"/>
                </a:solidFill>
                <a:effectLst/>
                <a:uLnTx/>
                <a:uFillTx/>
                <a:latin typeface="Amasis MT Pro Black" panose="02040A04050005020304" pitchFamily="18" charset="0"/>
                <a:ea typeface="+mn-ea"/>
                <a:cs typeface="+mn-cs"/>
              </a:rPr>
              <a:t>2</a:t>
            </a:r>
          </a:p>
        </p:txBody>
      </p:sp>
      <p:sp>
        <p:nvSpPr>
          <p:cNvPr id="14" name="CuadroTexto 13">
            <a:extLst>
              <a:ext uri="{FF2B5EF4-FFF2-40B4-BE49-F238E27FC236}">
                <a16:creationId xmlns:a16="http://schemas.microsoft.com/office/drawing/2014/main" id="{38CCAE5F-7A30-B717-A7C7-5FF6202FC7B6}"/>
              </a:ext>
            </a:extLst>
          </p:cNvPr>
          <p:cNvSpPr txBox="1"/>
          <p:nvPr/>
        </p:nvSpPr>
        <p:spPr>
          <a:xfrm>
            <a:off x="2327023" y="371671"/>
            <a:ext cx="662474"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O" sz="4800" b="0" i="0" u="none" strike="noStrike" kern="1200" cap="none" spc="0" normalizeH="0" baseline="0" noProof="0" dirty="0">
                <a:ln>
                  <a:noFill/>
                </a:ln>
                <a:solidFill>
                  <a:schemeClr val="bg1"/>
                </a:solidFill>
                <a:effectLst/>
                <a:uLnTx/>
                <a:uFillTx/>
                <a:latin typeface="Amasis MT Pro Black" panose="02040A04050005020304" pitchFamily="18" charset="0"/>
                <a:ea typeface="+mn-ea"/>
                <a:cs typeface="+mn-cs"/>
              </a:rPr>
              <a:t>3</a:t>
            </a:r>
          </a:p>
        </p:txBody>
      </p:sp>
      <p:sp>
        <p:nvSpPr>
          <p:cNvPr id="15" name="CuadroTexto 14">
            <a:extLst>
              <a:ext uri="{FF2B5EF4-FFF2-40B4-BE49-F238E27FC236}">
                <a16:creationId xmlns:a16="http://schemas.microsoft.com/office/drawing/2014/main" id="{B59DC528-0130-003C-A0CC-D54B62567E3A}"/>
              </a:ext>
            </a:extLst>
          </p:cNvPr>
          <p:cNvSpPr txBox="1"/>
          <p:nvPr/>
        </p:nvSpPr>
        <p:spPr>
          <a:xfrm>
            <a:off x="3775213" y="363311"/>
            <a:ext cx="662474"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O" sz="4800" b="0" i="0" u="none" strike="noStrike" kern="1200" cap="none" spc="0" normalizeH="0" baseline="0" noProof="0" dirty="0">
                <a:ln>
                  <a:noFill/>
                </a:ln>
                <a:solidFill>
                  <a:schemeClr val="bg1"/>
                </a:solidFill>
                <a:effectLst/>
                <a:uLnTx/>
                <a:uFillTx/>
                <a:latin typeface="Amasis MT Pro Black" panose="02040A04050005020304" pitchFamily="18" charset="0"/>
                <a:ea typeface="+mn-ea"/>
                <a:cs typeface="+mn-cs"/>
              </a:rPr>
              <a:t>4</a:t>
            </a:r>
          </a:p>
        </p:txBody>
      </p:sp>
    </p:spTree>
    <p:extLst>
      <p:ext uri="{BB962C8B-B14F-4D97-AF65-F5344CB8AC3E}">
        <p14:creationId xmlns:p14="http://schemas.microsoft.com/office/powerpoint/2010/main" val="37540188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9BDE6E7-A178-7AAD-1BA4-B0FFA0F37F4B}"/>
              </a:ext>
            </a:extLst>
          </p:cNvPr>
          <p:cNvSpPr>
            <a:spLocks noGrp="1"/>
          </p:cNvSpPr>
          <p:nvPr>
            <p:ph type="title"/>
          </p:nvPr>
        </p:nvSpPr>
        <p:spPr>
          <a:xfrm>
            <a:off x="762000" y="486090"/>
            <a:ext cx="3476625" cy="1095374"/>
          </a:xfrm>
        </p:spPr>
        <p:txBody>
          <a:bodyPr>
            <a:normAutofit fontScale="90000"/>
          </a:bodyPr>
          <a:lstStyle/>
          <a:p>
            <a:pPr algn="ctr"/>
            <a:r>
              <a:rPr lang="es-CO" sz="4100" dirty="0" err="1">
                <a:solidFill>
                  <a:schemeClr val="bg1"/>
                </a:solidFill>
                <a:latin typeface="Amasis MT Pro Black" panose="02040A04050005020304" pitchFamily="18" charset="0"/>
              </a:rPr>
              <a:t>Architecture</a:t>
            </a:r>
            <a:r>
              <a:rPr lang="es-CO" sz="4100" dirty="0">
                <a:solidFill>
                  <a:schemeClr val="bg1"/>
                </a:solidFill>
                <a:latin typeface="Amasis MT Pro Black" panose="02040A04050005020304" pitchFamily="18" charset="0"/>
              </a:rPr>
              <a:t> XML</a:t>
            </a:r>
          </a:p>
        </p:txBody>
      </p:sp>
      <p:pic>
        <p:nvPicPr>
          <p:cNvPr id="6" name="Imagen 5">
            <a:extLst>
              <a:ext uri="{FF2B5EF4-FFF2-40B4-BE49-F238E27FC236}">
                <a16:creationId xmlns:a16="http://schemas.microsoft.com/office/drawing/2014/main" id="{160DB5C8-D84F-FDE8-A678-BAC52B610750}"/>
              </a:ext>
            </a:extLst>
          </p:cNvPr>
          <p:cNvPicPr>
            <a:picLocks noChangeAspect="1"/>
          </p:cNvPicPr>
          <p:nvPr/>
        </p:nvPicPr>
        <p:blipFill>
          <a:blip r:embed="rId2"/>
          <a:stretch>
            <a:fillRect/>
          </a:stretch>
        </p:blipFill>
        <p:spPr>
          <a:xfrm>
            <a:off x="882424" y="1813812"/>
            <a:ext cx="3235776" cy="4444841"/>
          </a:xfrm>
          <a:prstGeom prst="rect">
            <a:avLst/>
          </a:prstGeom>
        </p:spPr>
      </p:pic>
      <p:pic>
        <p:nvPicPr>
          <p:cNvPr id="8" name="Imagen 7">
            <a:extLst>
              <a:ext uri="{FF2B5EF4-FFF2-40B4-BE49-F238E27FC236}">
                <a16:creationId xmlns:a16="http://schemas.microsoft.com/office/drawing/2014/main" id="{4AEECC52-FD4D-CDCB-7979-8490CF4E58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86375" y="311449"/>
            <a:ext cx="6210300" cy="6277844"/>
          </a:xfrm>
          <a:prstGeom prst="rect">
            <a:avLst/>
          </a:prstGeom>
        </p:spPr>
      </p:pic>
    </p:spTree>
    <p:extLst>
      <p:ext uri="{BB962C8B-B14F-4D97-AF65-F5344CB8AC3E}">
        <p14:creationId xmlns:p14="http://schemas.microsoft.com/office/powerpoint/2010/main" val="16431916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B2FC8D-D3C1-23F3-7E95-90548F58E5A8}"/>
              </a:ext>
            </a:extLst>
          </p:cNvPr>
          <p:cNvSpPr>
            <a:spLocks noGrp="1"/>
          </p:cNvSpPr>
          <p:nvPr>
            <p:ph type="title"/>
          </p:nvPr>
        </p:nvSpPr>
        <p:spPr>
          <a:xfrm>
            <a:off x="0" y="-196349"/>
            <a:ext cx="10515600" cy="1325563"/>
          </a:xfrm>
        </p:spPr>
        <p:txBody>
          <a:bodyPr>
            <a:normAutofit/>
          </a:bodyPr>
          <a:lstStyle/>
          <a:p>
            <a:r>
              <a:rPr lang="fr-FR" sz="5000" dirty="0"/>
              <a:t>Qu'est-ce que c'est le ray tracing?</a:t>
            </a:r>
            <a:endParaRPr lang="en-US" sz="5000" dirty="0"/>
          </a:p>
        </p:txBody>
      </p:sp>
      <p:pic>
        <p:nvPicPr>
          <p:cNvPr id="5" name="Content Placeholder 4" descr="Diagram of a light ray&#10;&#10;Description automatically generated">
            <a:extLst>
              <a:ext uri="{FF2B5EF4-FFF2-40B4-BE49-F238E27FC236}">
                <a16:creationId xmlns:a16="http://schemas.microsoft.com/office/drawing/2014/main" id="{647C3640-A2F0-2D0A-F5A2-5A8306AFA67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41532" y="1740824"/>
            <a:ext cx="6108934" cy="4084237"/>
          </a:xfrm>
        </p:spPr>
      </p:pic>
      <p:sp>
        <p:nvSpPr>
          <p:cNvPr id="9" name="TextBox 8">
            <a:extLst>
              <a:ext uri="{FF2B5EF4-FFF2-40B4-BE49-F238E27FC236}">
                <a16:creationId xmlns:a16="http://schemas.microsoft.com/office/drawing/2014/main" id="{5DA387F5-8E0A-AB6A-1096-52E77D1197D3}"/>
              </a:ext>
            </a:extLst>
          </p:cNvPr>
          <p:cNvSpPr txBox="1"/>
          <p:nvPr/>
        </p:nvSpPr>
        <p:spPr>
          <a:xfrm>
            <a:off x="248652" y="962038"/>
            <a:ext cx="11694695" cy="707886"/>
          </a:xfrm>
          <a:prstGeom prst="rect">
            <a:avLst/>
          </a:prstGeom>
          <a:noFill/>
        </p:spPr>
        <p:txBody>
          <a:bodyPr wrap="square">
            <a:spAutoFit/>
          </a:bodyPr>
          <a:lstStyle/>
          <a:p>
            <a:r>
              <a:rPr lang="fr-FR" sz="2000" dirty="0"/>
              <a:t>Est une technique utilisée en informatique pour générer des images en simulant la manière dont la lumière se comporte dans le monde réel.</a:t>
            </a:r>
            <a:endParaRPr lang="en-US" sz="2000" dirty="0"/>
          </a:p>
        </p:txBody>
      </p:sp>
      <p:sp>
        <p:nvSpPr>
          <p:cNvPr id="11" name="TextBox 10">
            <a:extLst>
              <a:ext uri="{FF2B5EF4-FFF2-40B4-BE49-F238E27FC236}">
                <a16:creationId xmlns:a16="http://schemas.microsoft.com/office/drawing/2014/main" id="{121A9EB9-6368-BC1A-E1DB-54191D6406A1}"/>
              </a:ext>
            </a:extLst>
          </p:cNvPr>
          <p:cNvSpPr txBox="1"/>
          <p:nvPr/>
        </p:nvSpPr>
        <p:spPr>
          <a:xfrm>
            <a:off x="647247" y="5895961"/>
            <a:ext cx="10897504" cy="400110"/>
          </a:xfrm>
          <a:prstGeom prst="rect">
            <a:avLst/>
          </a:prstGeom>
          <a:noFill/>
        </p:spPr>
        <p:txBody>
          <a:bodyPr wrap="square">
            <a:spAutoFit/>
          </a:bodyPr>
          <a:lstStyle/>
          <a:p>
            <a:r>
              <a:rPr lang="fr-FR" sz="2000" dirty="0"/>
              <a:t>Il s'agit d'un algorithme de rendu qui simule le trajet des rayons lumineux à travers une scène virtuelle. </a:t>
            </a:r>
            <a:endParaRPr lang="en-US" sz="2000" dirty="0"/>
          </a:p>
        </p:txBody>
      </p:sp>
    </p:spTree>
    <p:extLst>
      <p:ext uri="{BB962C8B-B14F-4D97-AF65-F5344CB8AC3E}">
        <p14:creationId xmlns:p14="http://schemas.microsoft.com/office/powerpoint/2010/main" val="15419444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AD937021-D7AA-F6CD-4A8D-013ED57E1AD8}"/>
              </a:ext>
            </a:extLst>
          </p:cNvPr>
          <p:cNvSpPr txBox="1">
            <a:spLocks/>
          </p:cNvSpPr>
          <p:nvPr/>
        </p:nvSpPr>
        <p:spPr>
          <a:xfrm>
            <a:off x="98614" y="2767106"/>
            <a:ext cx="3708275" cy="307190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600"/>
              </a:spcAft>
              <a:buClrTx/>
              <a:buSzTx/>
              <a:buFontTx/>
              <a:buNone/>
              <a:tabLst/>
              <a:defRPr/>
            </a:pPr>
            <a:r>
              <a:rPr kumimoji="0" lang="en-US" sz="4000" b="1" i="0" u="none" strike="noStrike" kern="1200" cap="none" spc="0" normalizeH="0" baseline="0" noProof="0" dirty="0" err="1">
                <a:ln>
                  <a:noFill/>
                </a:ln>
                <a:solidFill>
                  <a:schemeClr val="bg1"/>
                </a:solidFill>
                <a:effectLst/>
                <a:uLnTx/>
                <a:uFillTx/>
                <a:latin typeface="Amasis MT Pro Black" panose="02040A04050005020304" pitchFamily="18" charset="0"/>
                <a:ea typeface="+mj-ea"/>
                <a:cs typeface="+mj-cs"/>
              </a:rPr>
              <a:t>Présentation</a:t>
            </a:r>
            <a:r>
              <a:rPr kumimoji="0" lang="en-US" sz="4000" b="1" i="0" u="none" strike="noStrike" kern="1200" cap="none" spc="0" normalizeH="0" baseline="0" noProof="0" dirty="0">
                <a:ln>
                  <a:noFill/>
                </a:ln>
                <a:solidFill>
                  <a:schemeClr val="bg1"/>
                </a:solidFill>
                <a:effectLst/>
                <a:uLnTx/>
                <a:uFillTx/>
                <a:latin typeface="Amasis MT Pro Black" panose="02040A04050005020304" pitchFamily="18" charset="0"/>
                <a:ea typeface="+mj-ea"/>
                <a:cs typeface="+mj-cs"/>
              </a:rPr>
              <a:t> de </a:t>
            </a:r>
            <a:r>
              <a:rPr kumimoji="0" lang="en-US" sz="4000" b="1" i="0" u="none" strike="noStrike" kern="1200" cap="none" spc="0" normalizeH="0" baseline="0" noProof="0" dirty="0" err="1">
                <a:ln>
                  <a:noFill/>
                </a:ln>
                <a:solidFill>
                  <a:schemeClr val="bg1"/>
                </a:solidFill>
                <a:effectLst/>
                <a:uLnTx/>
                <a:uFillTx/>
                <a:latin typeface="Amasis MT Pro Black" panose="02040A04050005020304" pitchFamily="18" charset="0"/>
                <a:ea typeface="+mj-ea"/>
                <a:cs typeface="+mj-cs"/>
              </a:rPr>
              <a:t>l'image</a:t>
            </a:r>
            <a:r>
              <a:rPr kumimoji="0" lang="en-US" sz="4000" b="1" i="0" u="none" strike="noStrike" kern="1200" cap="none" spc="0" normalizeH="0" baseline="0" noProof="0" dirty="0">
                <a:ln>
                  <a:noFill/>
                </a:ln>
                <a:solidFill>
                  <a:schemeClr val="bg1"/>
                </a:solidFill>
                <a:effectLst/>
                <a:uLnTx/>
                <a:uFillTx/>
                <a:latin typeface="Amasis MT Pro Black" panose="02040A04050005020304" pitchFamily="18" charset="0"/>
                <a:ea typeface="+mj-ea"/>
                <a:cs typeface="+mj-cs"/>
              </a:rPr>
              <a:t> </a:t>
            </a:r>
            <a:r>
              <a:rPr kumimoji="0" lang="en-US" sz="4000" b="1" i="0" u="none" strike="noStrike" kern="1200" cap="none" spc="0" normalizeH="0" baseline="0" noProof="0" dirty="0" err="1">
                <a:ln>
                  <a:noFill/>
                </a:ln>
                <a:solidFill>
                  <a:schemeClr val="bg1"/>
                </a:solidFill>
                <a:effectLst/>
                <a:uLnTx/>
                <a:uFillTx/>
                <a:latin typeface="Amasis MT Pro Black" panose="02040A04050005020304" pitchFamily="18" charset="0"/>
                <a:ea typeface="+mj-ea"/>
                <a:cs typeface="+mj-cs"/>
              </a:rPr>
              <a:t>rendue</a:t>
            </a:r>
            <a:endParaRPr kumimoji="0" lang="en-US" sz="4000" b="1" i="0" u="none" strike="noStrike" kern="1200" cap="none" spc="0" normalizeH="0" baseline="0" noProof="0" dirty="0">
              <a:ln>
                <a:noFill/>
              </a:ln>
              <a:solidFill>
                <a:schemeClr val="bg1"/>
              </a:solidFill>
              <a:effectLst/>
              <a:uLnTx/>
              <a:uFillTx/>
              <a:latin typeface="Amasis MT Pro Black" panose="02040A04050005020304" pitchFamily="18" charset="0"/>
              <a:ea typeface="+mj-ea"/>
              <a:cs typeface="+mj-cs"/>
            </a:endParaRPr>
          </a:p>
        </p:txBody>
      </p:sp>
      <p:pic>
        <p:nvPicPr>
          <p:cNvPr id="3" name="Imagen 2">
            <a:extLst>
              <a:ext uri="{FF2B5EF4-FFF2-40B4-BE49-F238E27FC236}">
                <a16:creationId xmlns:a16="http://schemas.microsoft.com/office/drawing/2014/main" id="{070E2875-57E3-6468-7EB0-55515C882857}"/>
              </a:ext>
            </a:extLst>
          </p:cNvPr>
          <p:cNvPicPr>
            <a:picLocks noChangeAspect="1"/>
          </p:cNvPicPr>
          <p:nvPr/>
        </p:nvPicPr>
        <p:blipFill>
          <a:blip r:embed="rId2"/>
          <a:stretch>
            <a:fillRect/>
          </a:stretch>
        </p:blipFill>
        <p:spPr>
          <a:xfrm>
            <a:off x="4443102" y="678520"/>
            <a:ext cx="7225748" cy="4642543"/>
          </a:xfrm>
          <a:prstGeom prst="rect">
            <a:avLst/>
          </a:prstGeom>
        </p:spPr>
      </p:pic>
      <p:sp>
        <p:nvSpPr>
          <p:cNvPr id="5" name="Elipse 4">
            <a:extLst>
              <a:ext uri="{FF2B5EF4-FFF2-40B4-BE49-F238E27FC236}">
                <a16:creationId xmlns:a16="http://schemas.microsoft.com/office/drawing/2014/main" id="{F4403623-7F21-F64B-53F9-A20ED23E5086}"/>
              </a:ext>
            </a:extLst>
          </p:cNvPr>
          <p:cNvSpPr/>
          <p:nvPr/>
        </p:nvSpPr>
        <p:spPr>
          <a:xfrm>
            <a:off x="971596" y="1209528"/>
            <a:ext cx="877078" cy="858416"/>
          </a:xfrm>
          <a:prstGeom prst="ellipse">
            <a:avLst/>
          </a:prstGeom>
          <a:noFill/>
          <a:ln w="762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6" name="CuadroTexto 5">
            <a:extLst>
              <a:ext uri="{FF2B5EF4-FFF2-40B4-BE49-F238E27FC236}">
                <a16:creationId xmlns:a16="http://schemas.microsoft.com/office/drawing/2014/main" id="{CA945EF0-FFB9-59CF-D880-C259A987CB21}"/>
              </a:ext>
            </a:extLst>
          </p:cNvPr>
          <p:cNvSpPr txBox="1"/>
          <p:nvPr/>
        </p:nvSpPr>
        <p:spPr>
          <a:xfrm>
            <a:off x="1078898" y="1205309"/>
            <a:ext cx="662474"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O" sz="4800" b="0" i="0" u="none" strike="noStrike" kern="1200" cap="none" spc="0" normalizeH="0" baseline="0" noProof="0" dirty="0">
                <a:ln>
                  <a:noFill/>
                </a:ln>
                <a:solidFill>
                  <a:schemeClr val="bg1"/>
                </a:solidFill>
                <a:effectLst/>
                <a:uLnTx/>
                <a:uFillTx/>
                <a:latin typeface="Amasis MT Pro Black" panose="02040A04050005020304" pitchFamily="18" charset="0"/>
                <a:ea typeface="+mn-ea"/>
                <a:cs typeface="+mn-cs"/>
              </a:rPr>
              <a:t>5</a:t>
            </a:r>
          </a:p>
        </p:txBody>
      </p:sp>
      <p:sp>
        <p:nvSpPr>
          <p:cNvPr id="7" name="Elipse 6">
            <a:extLst>
              <a:ext uri="{FF2B5EF4-FFF2-40B4-BE49-F238E27FC236}">
                <a16:creationId xmlns:a16="http://schemas.microsoft.com/office/drawing/2014/main" id="{745BB127-BD34-B433-F901-B1F1548945B9}"/>
              </a:ext>
            </a:extLst>
          </p:cNvPr>
          <p:cNvSpPr/>
          <p:nvPr/>
        </p:nvSpPr>
        <p:spPr>
          <a:xfrm>
            <a:off x="2147936" y="1209528"/>
            <a:ext cx="877078" cy="858416"/>
          </a:xfrm>
          <a:prstGeom prst="ellipse">
            <a:avLst/>
          </a:prstGeom>
          <a:noFill/>
          <a:ln w="762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9" name="CuadroTexto 8">
            <a:extLst>
              <a:ext uri="{FF2B5EF4-FFF2-40B4-BE49-F238E27FC236}">
                <a16:creationId xmlns:a16="http://schemas.microsoft.com/office/drawing/2014/main" id="{19FF5744-4DED-D90D-E0B8-2D8C16533309}"/>
              </a:ext>
            </a:extLst>
          </p:cNvPr>
          <p:cNvSpPr txBox="1"/>
          <p:nvPr/>
        </p:nvSpPr>
        <p:spPr>
          <a:xfrm>
            <a:off x="2255238" y="1205309"/>
            <a:ext cx="662474"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O" sz="4800" b="0" i="0" u="none" strike="noStrike" kern="1200" cap="none" spc="0" normalizeH="0" baseline="0" noProof="0" dirty="0">
                <a:ln>
                  <a:noFill/>
                </a:ln>
                <a:solidFill>
                  <a:schemeClr val="bg1"/>
                </a:solidFill>
                <a:effectLst/>
                <a:uLnTx/>
                <a:uFillTx/>
                <a:latin typeface="Amasis MT Pro Black" panose="02040A04050005020304" pitchFamily="18" charset="0"/>
                <a:ea typeface="+mn-ea"/>
                <a:cs typeface="+mn-cs"/>
              </a:rPr>
              <a:t>6</a:t>
            </a:r>
          </a:p>
        </p:txBody>
      </p:sp>
      <p:pic>
        <p:nvPicPr>
          <p:cNvPr id="13" name="Imagen 12">
            <a:extLst>
              <a:ext uri="{FF2B5EF4-FFF2-40B4-BE49-F238E27FC236}">
                <a16:creationId xmlns:a16="http://schemas.microsoft.com/office/drawing/2014/main" id="{8D02E1E6-6036-6722-46FD-169724870551}"/>
              </a:ext>
            </a:extLst>
          </p:cNvPr>
          <p:cNvPicPr>
            <a:picLocks noChangeAspect="1"/>
          </p:cNvPicPr>
          <p:nvPr/>
        </p:nvPicPr>
        <p:blipFill>
          <a:blip r:embed="rId3"/>
          <a:stretch>
            <a:fillRect/>
          </a:stretch>
        </p:blipFill>
        <p:spPr>
          <a:xfrm>
            <a:off x="5647230" y="5737592"/>
            <a:ext cx="5008060" cy="441888"/>
          </a:xfrm>
          <a:prstGeom prst="rect">
            <a:avLst/>
          </a:prstGeom>
        </p:spPr>
      </p:pic>
    </p:spTree>
    <p:extLst>
      <p:ext uri="{BB962C8B-B14F-4D97-AF65-F5344CB8AC3E}">
        <p14:creationId xmlns:p14="http://schemas.microsoft.com/office/powerpoint/2010/main" val="38636395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FD67DB5-E3DE-A6E1-9A65-BD8DA8600F5F}"/>
              </a:ext>
            </a:extLst>
          </p:cNvPr>
          <p:cNvSpPr>
            <a:spLocks noGrp="1"/>
          </p:cNvSpPr>
          <p:nvPr>
            <p:ph type="title"/>
          </p:nvPr>
        </p:nvSpPr>
        <p:spPr>
          <a:xfrm>
            <a:off x="98614" y="2767106"/>
            <a:ext cx="3806635" cy="3071906"/>
          </a:xfrm>
        </p:spPr>
        <p:txBody>
          <a:bodyPr vert="horz" lIns="91440" tIns="45720" rIns="91440" bIns="45720" rtlCol="0" anchor="t">
            <a:normAutofit/>
          </a:bodyPr>
          <a:lstStyle/>
          <a:p>
            <a:pPr algn="ctr"/>
            <a:r>
              <a:rPr lang="en-US" sz="3700" kern="1200" dirty="0" err="1">
                <a:solidFill>
                  <a:schemeClr val="bg1"/>
                </a:solidFill>
                <a:latin typeface="Amasis MT Pro Black" panose="02040A04050005020304" pitchFamily="18" charset="0"/>
              </a:rPr>
              <a:t>Projet</a:t>
            </a:r>
            <a:r>
              <a:rPr lang="en-US" sz="3700" kern="1200" dirty="0">
                <a:solidFill>
                  <a:schemeClr val="bg1"/>
                </a:solidFill>
                <a:latin typeface="Amasis MT Pro Black" panose="02040A04050005020304" pitchFamily="18" charset="0"/>
              </a:rPr>
              <a:t> </a:t>
            </a:r>
            <a:r>
              <a:rPr lang="en-US" sz="3700" kern="1200" dirty="0" err="1">
                <a:solidFill>
                  <a:schemeClr val="bg1"/>
                </a:solidFill>
                <a:latin typeface="Amasis MT Pro Black" panose="02040A04050005020304" pitchFamily="18" charset="0"/>
              </a:rPr>
              <a:t>d'architecture</a:t>
            </a:r>
            <a:r>
              <a:rPr lang="en-US" sz="3700" kern="1200" dirty="0">
                <a:solidFill>
                  <a:schemeClr val="bg1"/>
                </a:solidFill>
                <a:latin typeface="Amasis MT Pro Black" panose="02040A04050005020304" pitchFamily="18" charset="0"/>
              </a:rPr>
              <a:t> </a:t>
            </a:r>
            <a:br>
              <a:rPr lang="en-US" sz="3700" kern="1200" dirty="0">
                <a:solidFill>
                  <a:schemeClr val="bg1"/>
                </a:solidFill>
                <a:latin typeface="Amasis MT Pro Black" panose="02040A04050005020304" pitchFamily="18" charset="0"/>
              </a:rPr>
            </a:br>
            <a:r>
              <a:rPr lang="en-US" sz="3700" kern="1200" dirty="0">
                <a:solidFill>
                  <a:schemeClr val="bg1"/>
                </a:solidFill>
                <a:latin typeface="Amasis MT Pro Black" panose="02040A04050005020304" pitchFamily="18" charset="0"/>
              </a:rPr>
              <a:t>(</a:t>
            </a:r>
            <a:r>
              <a:rPr lang="en-US" sz="3700" kern="1200" dirty="0" err="1">
                <a:solidFill>
                  <a:schemeClr val="bg1"/>
                </a:solidFill>
                <a:latin typeface="Amasis MT Pro Black" panose="02040A04050005020304" pitchFamily="18" charset="0"/>
              </a:rPr>
              <a:t>RayTracer</a:t>
            </a:r>
            <a:r>
              <a:rPr lang="en-US" sz="3700" kern="1200" dirty="0">
                <a:solidFill>
                  <a:schemeClr val="bg1"/>
                </a:solidFill>
                <a:latin typeface="Amasis MT Pro Black" panose="02040A04050005020304" pitchFamily="18" charset="0"/>
              </a:rPr>
              <a:t>)</a:t>
            </a:r>
          </a:p>
        </p:txBody>
      </p:sp>
      <p:pic>
        <p:nvPicPr>
          <p:cNvPr id="10" name="Imagen 9">
            <a:extLst>
              <a:ext uri="{FF2B5EF4-FFF2-40B4-BE49-F238E27FC236}">
                <a16:creationId xmlns:a16="http://schemas.microsoft.com/office/drawing/2014/main" id="{D23EB67E-9090-A264-7BB4-659C03B5B2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63838" y="912365"/>
            <a:ext cx="7756334" cy="5288409"/>
          </a:xfrm>
          <a:prstGeom prst="rect">
            <a:avLst/>
          </a:prstGeom>
        </p:spPr>
      </p:pic>
    </p:spTree>
    <p:extLst>
      <p:ext uri="{BB962C8B-B14F-4D97-AF65-F5344CB8AC3E}">
        <p14:creationId xmlns:p14="http://schemas.microsoft.com/office/powerpoint/2010/main" val="31244183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0AB1378-F860-203A-3D41-F63769E2C35B}"/>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3700" kern="1200" dirty="0" err="1">
                <a:solidFill>
                  <a:schemeClr val="bg1"/>
                </a:solidFill>
                <a:latin typeface="Amasis MT Pro Black" panose="02040A04050005020304" pitchFamily="18" charset="0"/>
              </a:rPr>
              <a:t>Projet</a:t>
            </a:r>
            <a:r>
              <a:rPr lang="en-US" sz="3700" kern="1200" dirty="0">
                <a:solidFill>
                  <a:schemeClr val="bg1"/>
                </a:solidFill>
                <a:latin typeface="Amasis MT Pro Black" panose="02040A04050005020304" pitchFamily="18" charset="0"/>
              </a:rPr>
              <a:t> </a:t>
            </a:r>
            <a:r>
              <a:rPr lang="en-US" sz="3700" kern="1200" dirty="0" err="1">
                <a:solidFill>
                  <a:schemeClr val="bg1"/>
                </a:solidFill>
                <a:latin typeface="Amasis MT Pro Black" panose="02040A04050005020304" pitchFamily="18" charset="0"/>
              </a:rPr>
              <a:t>d'architecture</a:t>
            </a:r>
            <a:r>
              <a:rPr lang="en-US" sz="3700" kern="1200" dirty="0">
                <a:solidFill>
                  <a:schemeClr val="bg1"/>
                </a:solidFill>
                <a:latin typeface="Amasis MT Pro Black" panose="02040A04050005020304" pitchFamily="18" charset="0"/>
              </a:rPr>
              <a:t> (XML et Interface </a:t>
            </a:r>
            <a:r>
              <a:rPr lang="en-US" sz="3700" kern="1200" dirty="0" err="1">
                <a:solidFill>
                  <a:schemeClr val="bg1"/>
                </a:solidFill>
                <a:latin typeface="Amasis MT Pro Black" panose="02040A04050005020304" pitchFamily="18" charset="0"/>
              </a:rPr>
              <a:t>utilisateur</a:t>
            </a:r>
            <a:r>
              <a:rPr lang="en-US" sz="3700" kern="1200" dirty="0">
                <a:solidFill>
                  <a:schemeClr val="bg1"/>
                </a:solidFill>
                <a:latin typeface="Amasis MT Pro Black" panose="02040A04050005020304" pitchFamily="18" charset="0"/>
              </a:rPr>
              <a:t>)</a:t>
            </a:r>
          </a:p>
        </p:txBody>
      </p:sp>
      <p:pic>
        <p:nvPicPr>
          <p:cNvPr id="4" name="Imagen 3">
            <a:extLst>
              <a:ext uri="{FF2B5EF4-FFF2-40B4-BE49-F238E27FC236}">
                <a16:creationId xmlns:a16="http://schemas.microsoft.com/office/drawing/2014/main" id="{3A51AE42-F4A4-1B1E-8DA0-F19B9543E3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2225" y="2161805"/>
            <a:ext cx="11327549" cy="4061135"/>
          </a:xfrm>
          <a:prstGeom prst="rect">
            <a:avLst/>
          </a:prstGeom>
        </p:spPr>
      </p:pic>
    </p:spTree>
    <p:extLst>
      <p:ext uri="{BB962C8B-B14F-4D97-AF65-F5344CB8AC3E}">
        <p14:creationId xmlns:p14="http://schemas.microsoft.com/office/powerpoint/2010/main" val="12941005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7C46F0E-9294-CFEE-54B7-EB5737FB77CE}"/>
              </a:ext>
            </a:extLst>
          </p:cNvPr>
          <p:cNvSpPr>
            <a:spLocks noGrp="1"/>
          </p:cNvSpPr>
          <p:nvPr>
            <p:ph type="title"/>
          </p:nvPr>
        </p:nvSpPr>
        <p:spPr>
          <a:xfrm>
            <a:off x="638881" y="417576"/>
            <a:ext cx="10909640" cy="1249394"/>
          </a:xfrm>
        </p:spPr>
        <p:txBody>
          <a:bodyPr vert="horz" lIns="91440" tIns="45720" rIns="91440" bIns="45720" rtlCol="0" anchor="ctr">
            <a:normAutofit/>
          </a:bodyPr>
          <a:lstStyle/>
          <a:p>
            <a:pPr algn="ctr"/>
            <a:r>
              <a:rPr lang="en-US" sz="5400" kern="1200" dirty="0" err="1">
                <a:solidFill>
                  <a:schemeClr val="bg1"/>
                </a:solidFill>
                <a:latin typeface="Amasis MT Pro Black" panose="02040A04050005020304" pitchFamily="18" charset="0"/>
              </a:rPr>
              <a:t>Projet</a:t>
            </a:r>
            <a:r>
              <a:rPr lang="en-US" sz="5400" kern="1200" dirty="0">
                <a:solidFill>
                  <a:schemeClr val="bg1"/>
                </a:solidFill>
                <a:latin typeface="Amasis MT Pro Black" panose="02040A04050005020304" pitchFamily="18" charset="0"/>
              </a:rPr>
              <a:t> </a:t>
            </a:r>
            <a:r>
              <a:rPr lang="en-US" sz="5400" kern="1200" dirty="0" err="1">
                <a:solidFill>
                  <a:schemeClr val="bg1"/>
                </a:solidFill>
                <a:latin typeface="Amasis MT Pro Black" panose="02040A04050005020304" pitchFamily="18" charset="0"/>
              </a:rPr>
              <a:t>d'architecture</a:t>
            </a:r>
            <a:r>
              <a:rPr lang="en-US" sz="5400" kern="1200" dirty="0">
                <a:solidFill>
                  <a:schemeClr val="bg1"/>
                </a:solidFill>
                <a:latin typeface="Amasis MT Pro Black" panose="02040A04050005020304" pitchFamily="18" charset="0"/>
              </a:rPr>
              <a:t> (</a:t>
            </a:r>
            <a:r>
              <a:rPr lang="en-US" sz="5400" kern="1200" dirty="0" err="1">
                <a:solidFill>
                  <a:schemeClr val="bg1"/>
                </a:solidFill>
                <a:latin typeface="Amasis MT Pro Black" panose="02040A04050005020304" pitchFamily="18" charset="0"/>
              </a:rPr>
              <a:t>complet</a:t>
            </a:r>
            <a:r>
              <a:rPr lang="en-US" sz="5400" kern="1200" dirty="0">
                <a:solidFill>
                  <a:schemeClr val="bg1"/>
                </a:solidFill>
                <a:latin typeface="Amasis MT Pro Black" panose="02040A04050005020304" pitchFamily="18" charset="0"/>
              </a:rPr>
              <a:t>)</a:t>
            </a:r>
          </a:p>
        </p:txBody>
      </p:sp>
      <p:pic>
        <p:nvPicPr>
          <p:cNvPr id="4" name="Imagen 3">
            <a:extLst>
              <a:ext uri="{FF2B5EF4-FFF2-40B4-BE49-F238E27FC236}">
                <a16:creationId xmlns:a16="http://schemas.microsoft.com/office/drawing/2014/main" id="{10FD1F53-1376-6CB4-51FB-9E62380F0C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2390" y="2633472"/>
            <a:ext cx="9844172" cy="3586353"/>
          </a:xfrm>
          <a:prstGeom prst="rect">
            <a:avLst/>
          </a:prstGeom>
        </p:spPr>
      </p:pic>
    </p:spTree>
    <p:extLst>
      <p:ext uri="{BB962C8B-B14F-4D97-AF65-F5344CB8AC3E}">
        <p14:creationId xmlns:p14="http://schemas.microsoft.com/office/powerpoint/2010/main" val="2922291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14" name="Rectángulo: esquinas redondeadas 13">
            <a:extLst>
              <a:ext uri="{FF2B5EF4-FFF2-40B4-BE49-F238E27FC236}">
                <a16:creationId xmlns:a16="http://schemas.microsoft.com/office/drawing/2014/main" id="{D6FFE3AE-BF0D-DAD4-8544-5CA048C3962A}"/>
              </a:ext>
            </a:extLst>
          </p:cNvPr>
          <p:cNvSpPr/>
          <p:nvPr/>
        </p:nvSpPr>
        <p:spPr>
          <a:xfrm>
            <a:off x="901828" y="1166327"/>
            <a:ext cx="10388344" cy="5430416"/>
          </a:xfrm>
          <a:prstGeom prst="round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6" name="Rectángulo: esquinas redondeadas 15">
            <a:extLst>
              <a:ext uri="{FF2B5EF4-FFF2-40B4-BE49-F238E27FC236}">
                <a16:creationId xmlns:a16="http://schemas.microsoft.com/office/drawing/2014/main" id="{3EAC60B1-AD08-E150-1A38-272B355E8CC0}"/>
              </a:ext>
            </a:extLst>
          </p:cNvPr>
          <p:cNvSpPr/>
          <p:nvPr/>
        </p:nvSpPr>
        <p:spPr>
          <a:xfrm>
            <a:off x="6049745" y="1350555"/>
            <a:ext cx="4605814" cy="5061959"/>
          </a:xfrm>
          <a:prstGeom prst="roundRect">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5" name="Rectángulo: esquinas redondeadas 14">
            <a:extLst>
              <a:ext uri="{FF2B5EF4-FFF2-40B4-BE49-F238E27FC236}">
                <a16:creationId xmlns:a16="http://schemas.microsoft.com/office/drawing/2014/main" id="{0C27E6C2-6ED5-947F-4812-0330FF0FDF42}"/>
              </a:ext>
            </a:extLst>
          </p:cNvPr>
          <p:cNvSpPr/>
          <p:nvPr/>
        </p:nvSpPr>
        <p:spPr>
          <a:xfrm>
            <a:off x="1515366" y="1307577"/>
            <a:ext cx="3825551" cy="5061959"/>
          </a:xfrm>
          <a:prstGeom prst="roundRect">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ítulo 1">
            <a:extLst>
              <a:ext uri="{FF2B5EF4-FFF2-40B4-BE49-F238E27FC236}">
                <a16:creationId xmlns:a16="http://schemas.microsoft.com/office/drawing/2014/main" id="{993CDBAC-A9B5-A7AD-2046-862CED86341F}"/>
              </a:ext>
            </a:extLst>
          </p:cNvPr>
          <p:cNvSpPr>
            <a:spLocks noGrp="1"/>
          </p:cNvSpPr>
          <p:nvPr>
            <p:ph type="title"/>
          </p:nvPr>
        </p:nvSpPr>
        <p:spPr>
          <a:xfrm>
            <a:off x="838200" y="-50781"/>
            <a:ext cx="10515600" cy="1325563"/>
          </a:xfrm>
        </p:spPr>
        <p:txBody>
          <a:bodyPr>
            <a:normAutofit/>
          </a:bodyPr>
          <a:lstStyle/>
          <a:p>
            <a:pPr algn="ctr"/>
            <a:r>
              <a:rPr lang="es-CO" sz="5400" dirty="0" err="1">
                <a:solidFill>
                  <a:schemeClr val="bg1"/>
                </a:solidFill>
                <a:latin typeface="Amasis MT Pro Black" panose="02040A04050005020304" pitchFamily="18" charset="0"/>
              </a:rPr>
              <a:t>Parallélisation</a:t>
            </a:r>
            <a:r>
              <a:rPr lang="es-CO" sz="5400" dirty="0">
                <a:solidFill>
                  <a:schemeClr val="bg1"/>
                </a:solidFill>
                <a:latin typeface="Amasis MT Pro Black" panose="02040A04050005020304" pitchFamily="18" charset="0"/>
              </a:rPr>
              <a:t> (</a:t>
            </a:r>
            <a:r>
              <a:rPr lang="es-CO" sz="5400" dirty="0" err="1">
                <a:solidFill>
                  <a:schemeClr val="bg1"/>
                </a:solidFill>
                <a:latin typeface="Amasis MT Pro Black" panose="02040A04050005020304" pitchFamily="18" charset="0"/>
              </a:rPr>
              <a:t>complet</a:t>
            </a:r>
            <a:r>
              <a:rPr lang="es-CO" sz="5400" dirty="0">
                <a:solidFill>
                  <a:schemeClr val="bg1"/>
                </a:solidFill>
                <a:latin typeface="Amasis MT Pro Black" panose="02040A04050005020304" pitchFamily="18" charset="0"/>
              </a:rPr>
              <a:t>)</a:t>
            </a:r>
          </a:p>
        </p:txBody>
      </p:sp>
      <p:pic>
        <p:nvPicPr>
          <p:cNvPr id="5" name="Imagen 4">
            <a:extLst>
              <a:ext uri="{FF2B5EF4-FFF2-40B4-BE49-F238E27FC236}">
                <a16:creationId xmlns:a16="http://schemas.microsoft.com/office/drawing/2014/main" id="{542CBB15-F3B3-AEC4-7AFA-B762D2C5E308}"/>
              </a:ext>
            </a:extLst>
          </p:cNvPr>
          <p:cNvPicPr>
            <a:picLocks noChangeAspect="1"/>
          </p:cNvPicPr>
          <p:nvPr/>
        </p:nvPicPr>
        <p:blipFill>
          <a:blip r:embed="rId2">
            <a:duotone>
              <a:prstClr val="black"/>
              <a:schemeClr val="accent3">
                <a:tint val="45000"/>
                <a:satMod val="400000"/>
              </a:schemeClr>
            </a:duotone>
          </a:blip>
          <a:stretch>
            <a:fillRect/>
          </a:stretch>
        </p:blipFill>
        <p:spPr>
          <a:xfrm>
            <a:off x="8085525" y="2727334"/>
            <a:ext cx="529352" cy="1349848"/>
          </a:xfrm>
          <a:prstGeom prst="rect">
            <a:avLst/>
          </a:prstGeom>
        </p:spPr>
      </p:pic>
      <p:pic>
        <p:nvPicPr>
          <p:cNvPr id="6" name="Imagen 5">
            <a:extLst>
              <a:ext uri="{FF2B5EF4-FFF2-40B4-BE49-F238E27FC236}">
                <a16:creationId xmlns:a16="http://schemas.microsoft.com/office/drawing/2014/main" id="{A634354A-2E1E-0AF8-AA5D-5B96670CE12A}"/>
              </a:ext>
            </a:extLst>
          </p:cNvPr>
          <p:cNvPicPr>
            <a:picLocks noChangeAspect="1"/>
          </p:cNvPicPr>
          <p:nvPr/>
        </p:nvPicPr>
        <p:blipFill>
          <a:blip r:embed="rId2">
            <a:duotone>
              <a:prstClr val="black"/>
              <a:schemeClr val="accent3">
                <a:tint val="45000"/>
                <a:satMod val="400000"/>
              </a:schemeClr>
            </a:duotone>
          </a:blip>
          <a:stretch>
            <a:fillRect/>
          </a:stretch>
        </p:blipFill>
        <p:spPr>
          <a:xfrm>
            <a:off x="3163465" y="3652546"/>
            <a:ext cx="529352" cy="1349848"/>
          </a:xfrm>
          <a:prstGeom prst="rect">
            <a:avLst/>
          </a:prstGeom>
        </p:spPr>
      </p:pic>
      <p:sp>
        <p:nvSpPr>
          <p:cNvPr id="11" name="Título 1">
            <a:extLst>
              <a:ext uri="{FF2B5EF4-FFF2-40B4-BE49-F238E27FC236}">
                <a16:creationId xmlns:a16="http://schemas.microsoft.com/office/drawing/2014/main" id="{FFA8AE3E-C41E-B148-6CB2-1C967A8B33F4}"/>
              </a:ext>
            </a:extLst>
          </p:cNvPr>
          <p:cNvSpPr txBox="1">
            <a:spLocks/>
          </p:cNvSpPr>
          <p:nvPr/>
        </p:nvSpPr>
        <p:spPr>
          <a:xfrm>
            <a:off x="1896211" y="1919220"/>
            <a:ext cx="3063860" cy="119026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s-CO" sz="4000" b="0" i="0" u="none" strike="noStrike" kern="1200" cap="none" spc="0" normalizeH="0" baseline="0" noProof="0" dirty="0" err="1">
                <a:ln>
                  <a:noFill/>
                </a:ln>
                <a:solidFill>
                  <a:prstClr val="black"/>
                </a:solidFill>
                <a:effectLst/>
                <a:uLnTx/>
                <a:uFillTx/>
                <a:latin typeface="Amasis MT Pro Black" panose="02040A04050005020304" pitchFamily="18" charset="0"/>
                <a:ea typeface="+mj-ea"/>
                <a:cs typeface="+mj-cs"/>
              </a:rPr>
              <a:t>ImGui</a:t>
            </a:r>
            <a:r>
              <a:rPr kumimoji="0" lang="es-CO" sz="4000" b="0" i="0" u="none" strike="noStrike" kern="1200" cap="none" spc="0" normalizeH="0" baseline="0" noProof="0" dirty="0">
                <a:ln>
                  <a:noFill/>
                </a:ln>
                <a:solidFill>
                  <a:prstClr val="black"/>
                </a:solidFill>
                <a:effectLst/>
                <a:uLnTx/>
                <a:uFillTx/>
                <a:latin typeface="Amasis MT Pro Black" panose="02040A04050005020304" pitchFamily="18" charset="0"/>
                <a:ea typeface="+mj-ea"/>
                <a:cs typeface="+mj-cs"/>
              </a:rPr>
              <a:t> </a:t>
            </a:r>
          </a:p>
          <a:p>
            <a:pPr marL="0" marR="0" lvl="0" indent="0" algn="ctr" defTabSz="914400" rtl="0" eaLnBrk="1" fontAlgn="auto" latinLnBrk="0" hangingPunct="1">
              <a:lnSpc>
                <a:spcPct val="90000"/>
              </a:lnSpc>
              <a:spcBef>
                <a:spcPct val="0"/>
              </a:spcBef>
              <a:spcAft>
                <a:spcPts val="0"/>
              </a:spcAft>
              <a:buClrTx/>
              <a:buSzTx/>
              <a:buFontTx/>
              <a:buNone/>
              <a:tabLst/>
              <a:defRPr/>
            </a:pPr>
            <a:r>
              <a:rPr kumimoji="0" lang="es-CO" sz="4000" b="0" i="0" u="none" strike="noStrike" kern="1200" cap="none" spc="0" normalizeH="0" baseline="0" noProof="0" dirty="0" err="1">
                <a:ln>
                  <a:noFill/>
                </a:ln>
                <a:solidFill>
                  <a:prstClr val="black"/>
                </a:solidFill>
                <a:effectLst/>
                <a:uLnTx/>
                <a:uFillTx/>
                <a:latin typeface="Amasis MT Pro Black" panose="02040A04050005020304" pitchFamily="18" charset="0"/>
                <a:ea typeface="+mj-ea"/>
                <a:cs typeface="+mj-cs"/>
              </a:rPr>
              <a:t>Thread</a:t>
            </a:r>
            <a:endParaRPr kumimoji="0" lang="es-CO" sz="4000" b="0" i="0" u="none" strike="noStrike" kern="1200" cap="none" spc="0" normalizeH="0" baseline="0" noProof="0" dirty="0">
              <a:ln>
                <a:noFill/>
              </a:ln>
              <a:solidFill>
                <a:prstClr val="black"/>
              </a:solidFill>
              <a:effectLst/>
              <a:uLnTx/>
              <a:uFillTx/>
              <a:latin typeface="Amasis MT Pro Black" panose="02040A04050005020304" pitchFamily="18" charset="0"/>
              <a:ea typeface="+mj-ea"/>
              <a:cs typeface="+mj-cs"/>
            </a:endParaRPr>
          </a:p>
        </p:txBody>
      </p:sp>
      <p:sp>
        <p:nvSpPr>
          <p:cNvPr id="12" name="Título 1">
            <a:extLst>
              <a:ext uri="{FF2B5EF4-FFF2-40B4-BE49-F238E27FC236}">
                <a16:creationId xmlns:a16="http://schemas.microsoft.com/office/drawing/2014/main" id="{6F177438-864A-BEE2-8BCB-83410420C301}"/>
              </a:ext>
            </a:extLst>
          </p:cNvPr>
          <p:cNvSpPr txBox="1">
            <a:spLocks/>
          </p:cNvSpPr>
          <p:nvPr/>
        </p:nvSpPr>
        <p:spPr>
          <a:xfrm>
            <a:off x="5458944" y="1376163"/>
            <a:ext cx="5598367"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s-CO" sz="4000" b="0" i="0" u="none" strike="noStrike" kern="1200" cap="none" spc="0" normalizeH="0" baseline="0" noProof="0" dirty="0" err="1">
                <a:ln>
                  <a:noFill/>
                </a:ln>
                <a:solidFill>
                  <a:prstClr val="black"/>
                </a:solidFill>
                <a:effectLst/>
                <a:uLnTx/>
                <a:uFillTx/>
                <a:latin typeface="Amasis MT Pro Black" panose="02040A04050005020304" pitchFamily="18" charset="0"/>
                <a:ea typeface="+mj-ea"/>
                <a:cs typeface="+mj-cs"/>
              </a:rPr>
              <a:t>RayTracer</a:t>
            </a:r>
            <a:r>
              <a:rPr kumimoji="0" lang="es-CO" sz="4000" b="0" i="0" u="none" strike="noStrike" kern="1200" cap="none" spc="0" normalizeH="0" baseline="0" noProof="0" dirty="0">
                <a:ln>
                  <a:noFill/>
                </a:ln>
                <a:solidFill>
                  <a:prstClr val="black"/>
                </a:solidFill>
                <a:effectLst/>
                <a:uLnTx/>
                <a:uFillTx/>
                <a:latin typeface="Amasis MT Pro Black" panose="02040A04050005020304" pitchFamily="18" charset="0"/>
                <a:ea typeface="+mj-ea"/>
                <a:cs typeface="+mj-cs"/>
              </a:rPr>
              <a:t> </a:t>
            </a:r>
          </a:p>
          <a:p>
            <a:pPr marL="0" marR="0" lvl="0" indent="0" algn="ctr" defTabSz="914400" rtl="0" eaLnBrk="1" fontAlgn="auto" latinLnBrk="0" hangingPunct="1">
              <a:lnSpc>
                <a:spcPct val="90000"/>
              </a:lnSpc>
              <a:spcBef>
                <a:spcPct val="0"/>
              </a:spcBef>
              <a:spcAft>
                <a:spcPts val="0"/>
              </a:spcAft>
              <a:buClrTx/>
              <a:buSzTx/>
              <a:buFontTx/>
              <a:buNone/>
              <a:tabLst/>
              <a:defRPr/>
            </a:pPr>
            <a:r>
              <a:rPr kumimoji="0" lang="es-CO" sz="4000" b="0" i="0" u="none" strike="noStrike" kern="1200" cap="none" spc="0" normalizeH="0" baseline="0" noProof="0" dirty="0" err="1">
                <a:ln>
                  <a:noFill/>
                </a:ln>
                <a:solidFill>
                  <a:prstClr val="black"/>
                </a:solidFill>
                <a:effectLst/>
                <a:uLnTx/>
                <a:uFillTx/>
                <a:latin typeface="Amasis MT Pro Black" panose="02040A04050005020304" pitchFamily="18" charset="0"/>
                <a:ea typeface="+mj-ea"/>
                <a:cs typeface="+mj-cs"/>
              </a:rPr>
              <a:t>Thread</a:t>
            </a:r>
            <a:endParaRPr kumimoji="0" lang="es-CO" sz="4000" b="0" i="0" u="none" strike="noStrike" kern="1200" cap="none" spc="0" normalizeH="0" baseline="0" noProof="0" dirty="0">
              <a:ln>
                <a:noFill/>
              </a:ln>
              <a:solidFill>
                <a:prstClr val="black"/>
              </a:solidFill>
              <a:effectLst/>
              <a:uLnTx/>
              <a:uFillTx/>
              <a:latin typeface="Amasis MT Pro Black" panose="02040A04050005020304" pitchFamily="18" charset="0"/>
              <a:ea typeface="+mj-ea"/>
              <a:cs typeface="+mj-cs"/>
            </a:endParaRPr>
          </a:p>
        </p:txBody>
      </p:sp>
      <p:sp>
        <p:nvSpPr>
          <p:cNvPr id="13" name="Título 1">
            <a:extLst>
              <a:ext uri="{FF2B5EF4-FFF2-40B4-BE49-F238E27FC236}">
                <a16:creationId xmlns:a16="http://schemas.microsoft.com/office/drawing/2014/main" id="{F5BC401F-F5B9-CF1B-187C-6DFA0B016E45}"/>
              </a:ext>
            </a:extLst>
          </p:cNvPr>
          <p:cNvSpPr txBox="1">
            <a:spLocks/>
          </p:cNvSpPr>
          <p:nvPr/>
        </p:nvSpPr>
        <p:spPr>
          <a:xfrm>
            <a:off x="6051923" y="5584389"/>
            <a:ext cx="4941760" cy="78514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s-CO" sz="3200" b="0" i="0" u="none" strike="noStrike" kern="1200" cap="none" spc="0" normalizeH="0" baseline="0" noProof="0" dirty="0">
                <a:ln>
                  <a:noFill/>
                </a:ln>
                <a:solidFill>
                  <a:prstClr val="black"/>
                </a:solidFill>
                <a:effectLst/>
                <a:uLnTx/>
                <a:uFillTx/>
                <a:latin typeface="Amasis MT Pro Black" panose="02040A04050005020304" pitchFamily="18" charset="0"/>
                <a:ea typeface="+mj-ea"/>
                <a:cs typeface="+mj-cs"/>
              </a:rPr>
              <a:t>Pixel </a:t>
            </a:r>
            <a:r>
              <a:rPr kumimoji="0" lang="es-CO" sz="3200" b="0" i="0" u="none" strike="noStrike" kern="1200" cap="none" spc="0" normalizeH="0" baseline="0" noProof="0" dirty="0" err="1">
                <a:ln>
                  <a:noFill/>
                </a:ln>
                <a:solidFill>
                  <a:prstClr val="black"/>
                </a:solidFill>
                <a:effectLst/>
                <a:uLnTx/>
                <a:uFillTx/>
                <a:latin typeface="Amasis MT Pro Black" panose="02040A04050005020304" pitchFamily="18" charset="0"/>
                <a:ea typeface="+mj-ea"/>
                <a:cs typeface="+mj-cs"/>
              </a:rPr>
              <a:t>Threads</a:t>
            </a:r>
            <a:endParaRPr kumimoji="0" lang="es-CO" sz="3200" b="0" i="0" u="none" strike="noStrike" kern="1200" cap="none" spc="0" normalizeH="0" baseline="0" noProof="0" dirty="0">
              <a:ln>
                <a:noFill/>
              </a:ln>
              <a:solidFill>
                <a:prstClr val="black"/>
              </a:solidFill>
              <a:effectLst/>
              <a:uLnTx/>
              <a:uFillTx/>
              <a:latin typeface="Amasis MT Pro Black" panose="02040A04050005020304" pitchFamily="18" charset="0"/>
              <a:ea typeface="+mj-ea"/>
              <a:cs typeface="+mj-cs"/>
            </a:endParaRPr>
          </a:p>
        </p:txBody>
      </p:sp>
      <p:sp>
        <p:nvSpPr>
          <p:cNvPr id="17" name="Rectángulo: esquinas redondeadas 16">
            <a:extLst>
              <a:ext uri="{FF2B5EF4-FFF2-40B4-BE49-F238E27FC236}">
                <a16:creationId xmlns:a16="http://schemas.microsoft.com/office/drawing/2014/main" id="{EAE734C3-F67B-69CA-52D9-FA508C86150D}"/>
              </a:ext>
            </a:extLst>
          </p:cNvPr>
          <p:cNvSpPr/>
          <p:nvPr/>
        </p:nvSpPr>
        <p:spPr>
          <a:xfrm>
            <a:off x="6379227" y="4367965"/>
            <a:ext cx="3946849" cy="1325563"/>
          </a:xfrm>
          <a:prstGeom prst="round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7" name="Imagen 6">
            <a:extLst>
              <a:ext uri="{FF2B5EF4-FFF2-40B4-BE49-F238E27FC236}">
                <a16:creationId xmlns:a16="http://schemas.microsoft.com/office/drawing/2014/main" id="{365841C6-C09B-FA75-05E2-31458941B69D}"/>
              </a:ext>
            </a:extLst>
          </p:cNvPr>
          <p:cNvPicPr>
            <a:picLocks noChangeAspect="1"/>
          </p:cNvPicPr>
          <p:nvPr/>
        </p:nvPicPr>
        <p:blipFill>
          <a:blip r:embed="rId2">
            <a:duotone>
              <a:prstClr val="black"/>
              <a:schemeClr val="accent3">
                <a:tint val="45000"/>
                <a:satMod val="400000"/>
              </a:schemeClr>
            </a:duotone>
          </a:blip>
          <a:stretch>
            <a:fillRect/>
          </a:stretch>
        </p:blipFill>
        <p:spPr>
          <a:xfrm>
            <a:off x="6848862" y="4521780"/>
            <a:ext cx="376952" cy="961228"/>
          </a:xfrm>
          <a:prstGeom prst="rect">
            <a:avLst/>
          </a:prstGeom>
        </p:spPr>
      </p:pic>
      <p:pic>
        <p:nvPicPr>
          <p:cNvPr id="8" name="Imagen 7">
            <a:extLst>
              <a:ext uri="{FF2B5EF4-FFF2-40B4-BE49-F238E27FC236}">
                <a16:creationId xmlns:a16="http://schemas.microsoft.com/office/drawing/2014/main" id="{E47A9AF5-DAC5-E8BD-BEF0-920D8C553858}"/>
              </a:ext>
            </a:extLst>
          </p:cNvPr>
          <p:cNvPicPr>
            <a:picLocks noChangeAspect="1"/>
          </p:cNvPicPr>
          <p:nvPr/>
        </p:nvPicPr>
        <p:blipFill>
          <a:blip r:embed="rId2">
            <a:duotone>
              <a:prstClr val="black"/>
              <a:schemeClr val="accent3">
                <a:tint val="45000"/>
                <a:satMod val="400000"/>
              </a:schemeClr>
            </a:duotone>
          </a:blip>
          <a:stretch>
            <a:fillRect/>
          </a:stretch>
        </p:blipFill>
        <p:spPr>
          <a:xfrm>
            <a:off x="7757785" y="4521780"/>
            <a:ext cx="376952" cy="961228"/>
          </a:xfrm>
          <a:prstGeom prst="rect">
            <a:avLst/>
          </a:prstGeom>
        </p:spPr>
      </p:pic>
      <p:pic>
        <p:nvPicPr>
          <p:cNvPr id="9" name="Imagen 8">
            <a:extLst>
              <a:ext uri="{FF2B5EF4-FFF2-40B4-BE49-F238E27FC236}">
                <a16:creationId xmlns:a16="http://schemas.microsoft.com/office/drawing/2014/main" id="{CF0AD8AC-1617-EDFB-6AEA-264BCFE78E0D}"/>
              </a:ext>
            </a:extLst>
          </p:cNvPr>
          <p:cNvPicPr>
            <a:picLocks noChangeAspect="1"/>
          </p:cNvPicPr>
          <p:nvPr/>
        </p:nvPicPr>
        <p:blipFill>
          <a:blip r:embed="rId2">
            <a:duotone>
              <a:prstClr val="black"/>
              <a:schemeClr val="accent3">
                <a:tint val="45000"/>
                <a:satMod val="400000"/>
              </a:schemeClr>
            </a:duotone>
          </a:blip>
          <a:stretch>
            <a:fillRect/>
          </a:stretch>
        </p:blipFill>
        <p:spPr>
          <a:xfrm>
            <a:off x="8664089" y="4521780"/>
            <a:ext cx="376952" cy="961228"/>
          </a:xfrm>
          <a:prstGeom prst="rect">
            <a:avLst/>
          </a:prstGeom>
        </p:spPr>
      </p:pic>
      <p:pic>
        <p:nvPicPr>
          <p:cNvPr id="10" name="Imagen 9">
            <a:extLst>
              <a:ext uri="{FF2B5EF4-FFF2-40B4-BE49-F238E27FC236}">
                <a16:creationId xmlns:a16="http://schemas.microsoft.com/office/drawing/2014/main" id="{2D604BBF-FAF4-57C5-6764-DCDED11A631F}"/>
              </a:ext>
            </a:extLst>
          </p:cNvPr>
          <p:cNvPicPr>
            <a:picLocks noChangeAspect="1"/>
          </p:cNvPicPr>
          <p:nvPr/>
        </p:nvPicPr>
        <p:blipFill>
          <a:blip r:embed="rId2">
            <a:duotone>
              <a:prstClr val="black"/>
              <a:schemeClr val="accent3">
                <a:tint val="45000"/>
                <a:satMod val="400000"/>
              </a:schemeClr>
            </a:duotone>
          </a:blip>
          <a:stretch>
            <a:fillRect/>
          </a:stretch>
        </p:blipFill>
        <p:spPr>
          <a:xfrm>
            <a:off x="9668262" y="4521780"/>
            <a:ext cx="376952" cy="961228"/>
          </a:xfrm>
          <a:prstGeom prst="rect">
            <a:avLst/>
          </a:prstGeom>
        </p:spPr>
      </p:pic>
    </p:spTree>
    <p:extLst>
      <p:ext uri="{BB962C8B-B14F-4D97-AF65-F5344CB8AC3E}">
        <p14:creationId xmlns:p14="http://schemas.microsoft.com/office/powerpoint/2010/main" val="27882897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7684D82-8D1B-7A43-F10F-FC9B32E16E0E}"/>
              </a:ext>
            </a:extLst>
          </p:cNvPr>
          <p:cNvSpPr>
            <a:spLocks noGrp="1"/>
          </p:cNvSpPr>
          <p:nvPr>
            <p:ph type="title"/>
          </p:nvPr>
        </p:nvSpPr>
        <p:spPr>
          <a:xfrm>
            <a:off x="851183" y="1143000"/>
            <a:ext cx="4846320" cy="2898648"/>
          </a:xfrm>
        </p:spPr>
        <p:txBody>
          <a:bodyPr vert="horz" lIns="91440" tIns="45720" rIns="91440" bIns="45720" rtlCol="0" anchor="b">
            <a:normAutofit fontScale="90000"/>
          </a:bodyPr>
          <a:lstStyle/>
          <a:p>
            <a:r>
              <a:rPr lang="en-US" sz="5400" dirty="0" err="1">
                <a:solidFill>
                  <a:schemeClr val="bg1"/>
                </a:solidFill>
                <a:latin typeface="Amasis MT Pro Black" panose="02040A04050005020304" pitchFamily="18" charset="0"/>
              </a:rPr>
              <a:t>Parallélisation</a:t>
            </a:r>
            <a:r>
              <a:rPr lang="en-US" sz="5400" dirty="0">
                <a:solidFill>
                  <a:schemeClr val="bg1"/>
                </a:solidFill>
                <a:latin typeface="Amasis MT Pro Black" panose="02040A04050005020304" pitchFamily="18" charset="0"/>
              </a:rPr>
              <a:t> (</a:t>
            </a:r>
            <a:r>
              <a:rPr lang="en-US" sz="5400" dirty="0" err="1">
                <a:solidFill>
                  <a:schemeClr val="bg1"/>
                </a:solidFill>
                <a:latin typeface="Amasis MT Pro Black" panose="02040A04050005020304" pitchFamily="18" charset="0"/>
              </a:rPr>
              <a:t>RayTracer</a:t>
            </a:r>
            <a:r>
              <a:rPr lang="en-US" sz="5400" dirty="0">
                <a:solidFill>
                  <a:schemeClr val="bg1"/>
                </a:solidFill>
                <a:latin typeface="Amasis MT Pro Black" panose="02040A04050005020304" pitchFamily="18" charset="0"/>
              </a:rPr>
              <a:t> - Pixel) </a:t>
            </a:r>
            <a:br>
              <a:rPr lang="en-US" sz="5400" dirty="0">
                <a:solidFill>
                  <a:schemeClr val="bg1"/>
                </a:solidFill>
                <a:latin typeface="Amasis MT Pro Black" panose="02040A04050005020304" pitchFamily="18" charset="0"/>
              </a:rPr>
            </a:br>
            <a:r>
              <a:rPr lang="en-US" sz="5400" dirty="0">
                <a:solidFill>
                  <a:schemeClr val="bg1"/>
                </a:solidFill>
                <a:latin typeface="Amasis MT Pro Black" panose="02040A04050005020304" pitchFamily="18" charset="0"/>
              </a:rPr>
              <a:t>OpenMP</a:t>
            </a:r>
          </a:p>
        </p:txBody>
      </p:sp>
      <p:sp>
        <p:nvSpPr>
          <p:cNvPr id="3" name="Título 1">
            <a:extLst>
              <a:ext uri="{FF2B5EF4-FFF2-40B4-BE49-F238E27FC236}">
                <a16:creationId xmlns:a16="http://schemas.microsoft.com/office/drawing/2014/main" id="{28EEEECF-90A8-B1C4-F925-81CD7DD86526}"/>
              </a:ext>
            </a:extLst>
          </p:cNvPr>
          <p:cNvSpPr txBox="1">
            <a:spLocks/>
          </p:cNvSpPr>
          <p:nvPr/>
        </p:nvSpPr>
        <p:spPr>
          <a:xfrm>
            <a:off x="851183" y="4407408"/>
            <a:ext cx="4846320" cy="1335024"/>
          </a:xfrm>
          <a:prstGeom prst="rect">
            <a:avLst/>
          </a:prstGeom>
        </p:spPr>
        <p:txBody>
          <a:bodyPr vert="horz" lIns="91440" tIns="45720" rIns="91440" bIns="45720" rtlCol="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ts val="100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Aptos" panose="02110004020202020204"/>
                <a:ea typeface="+mj-ea"/>
                <a:cs typeface="+mj-cs"/>
              </a:rPr>
              <a:t>#pragma </a:t>
            </a:r>
            <a:r>
              <a:rPr kumimoji="0" lang="en-US" sz="3200" b="0" i="0" u="none" strike="noStrike" kern="1200" cap="none" spc="0" normalizeH="0" baseline="0" noProof="0" dirty="0" err="1">
                <a:ln>
                  <a:noFill/>
                </a:ln>
                <a:solidFill>
                  <a:prstClr val="black"/>
                </a:solidFill>
                <a:effectLst/>
                <a:uLnTx/>
                <a:uFillTx/>
                <a:latin typeface="Aptos" panose="02110004020202020204"/>
                <a:ea typeface="+mj-ea"/>
                <a:cs typeface="+mj-cs"/>
              </a:rPr>
              <a:t>omp</a:t>
            </a:r>
            <a:r>
              <a:rPr kumimoji="0" lang="en-US" sz="3200" b="0" i="0" u="none" strike="noStrike" kern="1200" cap="none" spc="0" normalizeH="0" baseline="0" noProof="0" dirty="0">
                <a:ln>
                  <a:noFill/>
                </a:ln>
                <a:solidFill>
                  <a:prstClr val="black"/>
                </a:solidFill>
                <a:effectLst/>
                <a:uLnTx/>
                <a:uFillTx/>
                <a:latin typeface="Aptos" panose="02110004020202020204"/>
                <a:ea typeface="+mj-ea"/>
                <a:cs typeface="+mj-cs"/>
              </a:rPr>
              <a:t> parallel for schedule(dynamic, 1)</a:t>
            </a:r>
          </a:p>
        </p:txBody>
      </p:sp>
      <p:pic>
        <p:nvPicPr>
          <p:cNvPr id="9" name="Imagen 8">
            <a:extLst>
              <a:ext uri="{FF2B5EF4-FFF2-40B4-BE49-F238E27FC236}">
                <a16:creationId xmlns:a16="http://schemas.microsoft.com/office/drawing/2014/main" id="{94E60253-7ABF-3962-72B6-190593773C44}"/>
              </a:ext>
            </a:extLst>
          </p:cNvPr>
          <p:cNvPicPr>
            <a:picLocks noChangeAspect="1"/>
          </p:cNvPicPr>
          <p:nvPr/>
        </p:nvPicPr>
        <p:blipFill>
          <a:blip r:embed="rId2"/>
          <a:stretch>
            <a:fillRect/>
          </a:stretch>
        </p:blipFill>
        <p:spPr>
          <a:xfrm>
            <a:off x="5946049" y="533401"/>
            <a:ext cx="6007826" cy="3544618"/>
          </a:xfrm>
          <a:prstGeom prst="rect">
            <a:avLst/>
          </a:prstGeom>
        </p:spPr>
      </p:pic>
      <p:pic>
        <p:nvPicPr>
          <p:cNvPr id="6" name="Imagen 5">
            <a:extLst>
              <a:ext uri="{FF2B5EF4-FFF2-40B4-BE49-F238E27FC236}">
                <a16:creationId xmlns:a16="http://schemas.microsoft.com/office/drawing/2014/main" id="{9D27FC96-12F5-0580-095C-3B600DCCA604}"/>
              </a:ext>
            </a:extLst>
          </p:cNvPr>
          <p:cNvPicPr>
            <a:picLocks noChangeAspect="1"/>
          </p:cNvPicPr>
          <p:nvPr/>
        </p:nvPicPr>
        <p:blipFill>
          <a:blip r:embed="rId3"/>
          <a:stretch>
            <a:fillRect/>
          </a:stretch>
        </p:blipFill>
        <p:spPr>
          <a:xfrm>
            <a:off x="7104886" y="4331892"/>
            <a:ext cx="3679730" cy="2272234"/>
          </a:xfrm>
          <a:prstGeom prst="rect">
            <a:avLst/>
          </a:prstGeom>
        </p:spPr>
      </p:pic>
    </p:spTree>
    <p:extLst>
      <p:ext uri="{BB962C8B-B14F-4D97-AF65-F5344CB8AC3E}">
        <p14:creationId xmlns:p14="http://schemas.microsoft.com/office/powerpoint/2010/main" val="28073658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B7F2DB-0EE9-DB8B-9D07-E3E49D113461}"/>
              </a:ext>
            </a:extLst>
          </p:cNvPr>
          <p:cNvSpPr>
            <a:spLocks noGrp="1"/>
          </p:cNvSpPr>
          <p:nvPr>
            <p:ph type="title"/>
          </p:nvPr>
        </p:nvSpPr>
        <p:spPr>
          <a:xfrm>
            <a:off x="0" y="-148222"/>
            <a:ext cx="10515600" cy="1325563"/>
          </a:xfrm>
        </p:spPr>
        <p:txBody>
          <a:bodyPr/>
          <a:lstStyle/>
          <a:p>
            <a:r>
              <a:rPr lang="en-US" dirty="0" err="1"/>
              <a:t>Références</a:t>
            </a:r>
            <a:r>
              <a:rPr lang="en-US" dirty="0"/>
              <a:t> </a:t>
            </a:r>
            <a:r>
              <a:rPr lang="en-US" dirty="0" err="1"/>
              <a:t>bibliographiques</a:t>
            </a:r>
            <a:r>
              <a:rPr lang="en-US" dirty="0"/>
              <a:t>:</a:t>
            </a:r>
          </a:p>
        </p:txBody>
      </p:sp>
      <p:pic>
        <p:nvPicPr>
          <p:cNvPr id="4" name="Picture 3">
            <a:extLst>
              <a:ext uri="{FF2B5EF4-FFF2-40B4-BE49-F238E27FC236}">
                <a16:creationId xmlns:a16="http://schemas.microsoft.com/office/drawing/2014/main" id="{D1E21B7B-8329-ACA9-03DE-E97ECDD2005A}"/>
              </a:ext>
            </a:extLst>
          </p:cNvPr>
          <p:cNvPicPr>
            <a:picLocks noChangeAspect="1"/>
          </p:cNvPicPr>
          <p:nvPr/>
        </p:nvPicPr>
        <p:blipFill>
          <a:blip r:embed="rId2"/>
          <a:stretch>
            <a:fillRect/>
          </a:stretch>
        </p:blipFill>
        <p:spPr>
          <a:xfrm>
            <a:off x="1213683" y="1177341"/>
            <a:ext cx="9764634" cy="5488152"/>
          </a:xfrm>
          <a:prstGeom prst="rect">
            <a:avLst/>
          </a:prstGeom>
        </p:spPr>
      </p:pic>
    </p:spTree>
    <p:extLst>
      <p:ext uri="{BB962C8B-B14F-4D97-AF65-F5344CB8AC3E}">
        <p14:creationId xmlns:p14="http://schemas.microsoft.com/office/powerpoint/2010/main" val="27447020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11F257-9803-E29E-C870-DC5EA74DFE1A}"/>
              </a:ext>
            </a:extLst>
          </p:cNvPr>
          <p:cNvSpPr>
            <a:spLocks noGrp="1"/>
          </p:cNvSpPr>
          <p:nvPr>
            <p:ph type="title"/>
          </p:nvPr>
        </p:nvSpPr>
        <p:spPr>
          <a:xfrm>
            <a:off x="0" y="128336"/>
            <a:ext cx="10515600" cy="1325563"/>
          </a:xfrm>
        </p:spPr>
        <p:txBody>
          <a:bodyPr>
            <a:normAutofit fontScale="90000"/>
          </a:bodyPr>
          <a:lstStyle/>
          <a:p>
            <a:r>
              <a:rPr lang="fr-FR" dirty="0"/>
              <a:t>Réflexions sur d’éventuelles améliorations futures:</a:t>
            </a:r>
            <a:endParaRPr lang="en-US" dirty="0"/>
          </a:p>
        </p:txBody>
      </p:sp>
      <p:sp>
        <p:nvSpPr>
          <p:cNvPr id="4" name="TextBox 3">
            <a:extLst>
              <a:ext uri="{FF2B5EF4-FFF2-40B4-BE49-F238E27FC236}">
                <a16:creationId xmlns:a16="http://schemas.microsoft.com/office/drawing/2014/main" id="{E012EC8D-9663-5E0C-9640-9C722C259363}"/>
              </a:ext>
            </a:extLst>
          </p:cNvPr>
          <p:cNvSpPr txBox="1"/>
          <p:nvPr/>
        </p:nvSpPr>
        <p:spPr>
          <a:xfrm>
            <a:off x="336884" y="1935162"/>
            <a:ext cx="11518232" cy="3323987"/>
          </a:xfrm>
          <a:prstGeom prst="rect">
            <a:avLst/>
          </a:prstGeom>
          <a:noFill/>
        </p:spPr>
        <p:txBody>
          <a:bodyPr wrap="square">
            <a:spAutoFit/>
          </a:bodyPr>
          <a:lstStyle/>
          <a:p>
            <a:pPr marL="285750" indent="-285750" algn="just">
              <a:buFont typeface="Arial" panose="020B0604020202020204" pitchFamily="34" charset="0"/>
              <a:buChar char="•"/>
            </a:pPr>
            <a:r>
              <a:rPr lang="fr-FR" sz="3000" dirty="0"/>
              <a:t>Mise en œuvre du GPU pour l'accélération du rendu</a:t>
            </a:r>
          </a:p>
          <a:p>
            <a:pPr marL="285750" indent="-285750" algn="just">
              <a:buFont typeface="Arial" panose="020B0604020202020204" pitchFamily="34" charset="0"/>
              <a:buChar char="•"/>
            </a:pPr>
            <a:r>
              <a:rPr lang="fr-FR" sz="3000" dirty="0"/>
              <a:t>Limiter davantage l'utilisateur lorsqu'il entre dans une scène</a:t>
            </a:r>
          </a:p>
          <a:p>
            <a:pPr marL="285750" indent="-285750" algn="just">
              <a:buFont typeface="Arial" panose="020B0604020202020204" pitchFamily="34" charset="0"/>
              <a:buChar char="•"/>
            </a:pPr>
            <a:r>
              <a:rPr lang="fr-FR" sz="3000" dirty="0"/>
              <a:t>Faciliter la rotation des surfaces</a:t>
            </a:r>
          </a:p>
          <a:p>
            <a:pPr marL="285750" indent="-285750" algn="just">
              <a:buFont typeface="Arial" panose="020B0604020202020204" pitchFamily="34" charset="0"/>
              <a:buChar char="•"/>
            </a:pPr>
            <a:r>
              <a:rPr lang="fr-FR" sz="3000" dirty="0"/>
              <a:t>Élargir la variété des matériaux et des textures</a:t>
            </a:r>
          </a:p>
          <a:p>
            <a:pPr marL="285750" indent="-285750" algn="just">
              <a:buFont typeface="Arial" panose="020B0604020202020204" pitchFamily="34" charset="0"/>
              <a:buChar char="•"/>
            </a:pPr>
            <a:r>
              <a:rPr lang="fr-FR" sz="3000" dirty="0"/>
              <a:t>Offrir une plus grande flexibilité pour créer des textures personnalisées</a:t>
            </a:r>
          </a:p>
          <a:p>
            <a:pPr marL="285750" indent="-285750" algn="just">
              <a:buFont typeface="Arial" panose="020B0604020202020204" pitchFamily="34" charset="0"/>
              <a:buChar char="•"/>
            </a:pPr>
            <a:r>
              <a:rPr lang="fr-FR" sz="3000" dirty="0"/>
              <a:t>Valider la langue de l'utilisateur pour signaler en cas d'erreurs</a:t>
            </a:r>
          </a:p>
          <a:p>
            <a:pPr marL="285750" indent="-285750" algn="just">
              <a:buFont typeface="Arial" panose="020B0604020202020204" pitchFamily="34" charset="0"/>
              <a:buChar char="•"/>
            </a:pPr>
            <a:r>
              <a:rPr lang="fr-FR" sz="3000" dirty="0"/>
              <a:t>Meilleure organisation des fichiers</a:t>
            </a:r>
          </a:p>
        </p:txBody>
      </p:sp>
    </p:spTree>
    <p:extLst>
      <p:ext uri="{BB962C8B-B14F-4D97-AF65-F5344CB8AC3E}">
        <p14:creationId xmlns:p14="http://schemas.microsoft.com/office/powerpoint/2010/main" val="170021011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1028" name="Picture 4" descr="Fast and Fun: My First Real-Time Ray Tracing Demo | NVIDIA Technical Blog">
            <a:extLst>
              <a:ext uri="{FF2B5EF4-FFF2-40B4-BE49-F238E27FC236}">
                <a16:creationId xmlns:a16="http://schemas.microsoft.com/office/drawing/2014/main" id="{CCE7D8DE-1B74-E2EA-515F-62116B02312D}"/>
              </a:ext>
            </a:extLst>
          </p:cNvPr>
          <p:cNvPicPr>
            <a:picLocks noChangeAspect="1" noChangeArrowheads="1"/>
          </p:cNvPicPr>
          <p:nvPr/>
        </p:nvPicPr>
        <p:blipFill rotWithShape="1">
          <a:blip r:embed="rId2">
            <a:alphaModFix amt="50000"/>
            <a:extLst>
              <a:ext uri="{28A0092B-C50C-407E-A947-70E740481C1C}">
                <a14:useLocalDpi xmlns:a14="http://schemas.microsoft.com/office/drawing/2010/main" val="0"/>
              </a:ext>
            </a:extLst>
          </a:blip>
          <a:srcRect l="445"/>
          <a:stretch/>
        </p:blipFill>
        <p:spPr bwMode="auto">
          <a:xfrm>
            <a:off x="20" y="1"/>
            <a:ext cx="12191980" cy="6857999"/>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a:extLst>
              <a:ext uri="{FF2B5EF4-FFF2-40B4-BE49-F238E27FC236}">
                <a16:creationId xmlns:a16="http://schemas.microsoft.com/office/drawing/2014/main" id="{3D7F5C25-EA2A-3FE5-B704-F205C777CE8C}"/>
              </a:ext>
            </a:extLst>
          </p:cNvPr>
          <p:cNvSpPr>
            <a:spLocks noGrp="1"/>
          </p:cNvSpPr>
          <p:nvPr>
            <p:ph type="ctrTitle"/>
          </p:nvPr>
        </p:nvSpPr>
        <p:spPr>
          <a:xfrm>
            <a:off x="2435483" y="1600132"/>
            <a:ext cx="7321033" cy="2900518"/>
          </a:xfrm>
        </p:spPr>
        <p:txBody>
          <a:bodyPr>
            <a:normAutofit/>
          </a:bodyPr>
          <a:lstStyle/>
          <a:p>
            <a:pPr algn="ctr"/>
            <a:r>
              <a:rPr lang="fr-FR" sz="8800" dirty="0">
                <a:solidFill>
                  <a:srgbClr val="FFFFFF"/>
                </a:solidFill>
                <a:latin typeface="Amasis MT Pro Black" panose="02040A04050005020304" pitchFamily="18" charset="0"/>
              </a:rPr>
              <a:t>Merci beaucoup </a:t>
            </a:r>
            <a:br>
              <a:rPr lang="fr-FR" sz="8800" dirty="0">
                <a:solidFill>
                  <a:srgbClr val="FFFFFF"/>
                </a:solidFill>
                <a:latin typeface="Amasis MT Pro Black" panose="02040A04050005020304" pitchFamily="18" charset="0"/>
              </a:rPr>
            </a:br>
            <a:r>
              <a:rPr lang="fr-FR" sz="8800" dirty="0">
                <a:solidFill>
                  <a:srgbClr val="FFFFFF"/>
                </a:solidFill>
                <a:latin typeface="Amasis MT Pro Black" panose="02040A04050005020304" pitchFamily="18" charset="0"/>
              </a:rPr>
              <a:t>pour votre attention</a:t>
            </a:r>
            <a:endParaRPr lang="es-CO" sz="8800" dirty="0">
              <a:solidFill>
                <a:srgbClr val="FFFFFF"/>
              </a:solidFill>
              <a:latin typeface="Amasis MT Pro Black" panose="02040A04050005020304" pitchFamily="18" charset="0"/>
            </a:endParaRPr>
          </a:p>
        </p:txBody>
      </p:sp>
      <p:pic>
        <p:nvPicPr>
          <p:cNvPr id="1034" name="Picture 10" descr="ENSTA Paris U2IS">
            <a:extLst>
              <a:ext uri="{FF2B5EF4-FFF2-40B4-BE49-F238E27FC236}">
                <a16:creationId xmlns:a16="http://schemas.microsoft.com/office/drawing/2014/main" id="{0337F172-C633-167B-4BCA-5F29CA9A20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682" y="5038531"/>
            <a:ext cx="1336742" cy="16670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3963804"/>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FA81C6-5806-B95F-B165-2D7A7F0F5197}"/>
              </a:ext>
            </a:extLst>
          </p:cNvPr>
          <p:cNvSpPr>
            <a:spLocks noGrp="1"/>
          </p:cNvSpPr>
          <p:nvPr>
            <p:ph type="title"/>
          </p:nvPr>
        </p:nvSpPr>
        <p:spPr>
          <a:xfrm>
            <a:off x="0" y="-240632"/>
            <a:ext cx="10515600" cy="1325563"/>
          </a:xfrm>
        </p:spPr>
        <p:txBody>
          <a:bodyPr>
            <a:normAutofit/>
          </a:bodyPr>
          <a:lstStyle/>
          <a:p>
            <a:r>
              <a:rPr lang="en-US" sz="5000" dirty="0" err="1"/>
              <a:t>Analysons</a:t>
            </a:r>
            <a:r>
              <a:rPr lang="en-US" sz="5000" dirty="0"/>
              <a:t> </a:t>
            </a:r>
            <a:r>
              <a:rPr lang="en-US" sz="5000" dirty="0" err="1"/>
              <a:t>cette</a:t>
            </a:r>
            <a:r>
              <a:rPr lang="en-US" sz="5000" dirty="0"/>
              <a:t> </a:t>
            </a:r>
            <a:r>
              <a:rPr lang="en-US" sz="5000" dirty="0" err="1"/>
              <a:t>scène</a:t>
            </a:r>
            <a:r>
              <a:rPr lang="en-US" sz="5000" dirty="0"/>
              <a:t> : </a:t>
            </a:r>
          </a:p>
        </p:txBody>
      </p:sp>
      <p:pic>
        <p:nvPicPr>
          <p:cNvPr id="7" name="Picture 6">
            <a:extLst>
              <a:ext uri="{FF2B5EF4-FFF2-40B4-BE49-F238E27FC236}">
                <a16:creationId xmlns:a16="http://schemas.microsoft.com/office/drawing/2014/main" id="{1B404246-8136-8FCD-6703-AF57E1C2C30D}"/>
              </a:ext>
            </a:extLst>
          </p:cNvPr>
          <p:cNvPicPr>
            <a:picLocks noChangeAspect="1"/>
          </p:cNvPicPr>
          <p:nvPr/>
        </p:nvPicPr>
        <p:blipFill>
          <a:blip r:embed="rId2"/>
          <a:stretch>
            <a:fillRect/>
          </a:stretch>
        </p:blipFill>
        <p:spPr>
          <a:xfrm>
            <a:off x="2442828" y="3831015"/>
            <a:ext cx="6433282" cy="2962817"/>
          </a:xfrm>
          <a:prstGeom prst="rect">
            <a:avLst/>
          </a:prstGeom>
        </p:spPr>
      </p:pic>
      <p:pic>
        <p:nvPicPr>
          <p:cNvPr id="9" name="Picture 8">
            <a:extLst>
              <a:ext uri="{FF2B5EF4-FFF2-40B4-BE49-F238E27FC236}">
                <a16:creationId xmlns:a16="http://schemas.microsoft.com/office/drawing/2014/main" id="{920DFAD3-C118-89D5-B161-D75C3EA807AA}"/>
              </a:ext>
            </a:extLst>
          </p:cNvPr>
          <p:cNvPicPr>
            <a:picLocks noChangeAspect="1"/>
          </p:cNvPicPr>
          <p:nvPr/>
        </p:nvPicPr>
        <p:blipFill>
          <a:blip r:embed="rId3"/>
          <a:stretch>
            <a:fillRect/>
          </a:stretch>
        </p:blipFill>
        <p:spPr>
          <a:xfrm>
            <a:off x="1548063" y="770209"/>
            <a:ext cx="7966138" cy="2962816"/>
          </a:xfrm>
          <a:prstGeom prst="rect">
            <a:avLst/>
          </a:prstGeom>
        </p:spPr>
      </p:pic>
    </p:spTree>
    <p:extLst>
      <p:ext uri="{BB962C8B-B14F-4D97-AF65-F5344CB8AC3E}">
        <p14:creationId xmlns:p14="http://schemas.microsoft.com/office/powerpoint/2010/main" val="34678640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661F15-05E0-711E-35E8-C2BA971E6D33}"/>
              </a:ext>
            </a:extLst>
          </p:cNvPr>
          <p:cNvSpPr>
            <a:spLocks noGrp="1"/>
          </p:cNvSpPr>
          <p:nvPr>
            <p:ph type="title"/>
          </p:nvPr>
        </p:nvSpPr>
        <p:spPr>
          <a:xfrm>
            <a:off x="0" y="-249709"/>
            <a:ext cx="10515600" cy="1325563"/>
          </a:xfrm>
        </p:spPr>
        <p:txBody>
          <a:bodyPr>
            <a:normAutofit/>
          </a:bodyPr>
          <a:lstStyle/>
          <a:p>
            <a:r>
              <a:rPr lang="en-US" sz="5000" dirty="0" err="1"/>
              <a:t>Généralités</a:t>
            </a:r>
            <a:r>
              <a:rPr lang="en-US" sz="5000" dirty="0"/>
              <a:t>:</a:t>
            </a:r>
          </a:p>
        </p:txBody>
      </p:sp>
      <p:sp>
        <p:nvSpPr>
          <p:cNvPr id="3" name="Content Placeholder 2">
            <a:extLst>
              <a:ext uri="{FF2B5EF4-FFF2-40B4-BE49-F238E27FC236}">
                <a16:creationId xmlns:a16="http://schemas.microsoft.com/office/drawing/2014/main" id="{298D9D36-B9B3-3514-1E47-9887A9EC02B5}"/>
              </a:ext>
            </a:extLst>
          </p:cNvPr>
          <p:cNvSpPr>
            <a:spLocks noGrp="1"/>
          </p:cNvSpPr>
          <p:nvPr>
            <p:ph sz="half" idx="1"/>
          </p:nvPr>
        </p:nvSpPr>
        <p:spPr>
          <a:xfrm>
            <a:off x="99881" y="1013702"/>
            <a:ext cx="6358759" cy="1204829"/>
          </a:xfrm>
        </p:spPr>
        <p:txBody>
          <a:bodyPr>
            <a:noAutofit/>
          </a:bodyPr>
          <a:lstStyle/>
          <a:p>
            <a:pPr marL="0" indent="0" algn="just">
              <a:buNone/>
            </a:pPr>
            <a:r>
              <a:rPr lang="fr-FR" sz="2000" dirty="0"/>
              <a:t>Considérons un rayon comme une fonction </a:t>
            </a:r>
            <a:r>
              <a:rPr lang="fr-FR" sz="2000" b="1" i="1" dirty="0"/>
              <a:t>P(t) = A + tb</a:t>
            </a:r>
            <a:r>
              <a:rPr lang="fr-FR" sz="2000" dirty="0"/>
              <a:t>. Ici </a:t>
            </a:r>
            <a:r>
              <a:rPr lang="fr-FR" sz="2000" b="1" i="1" dirty="0"/>
              <a:t>P</a:t>
            </a:r>
            <a:r>
              <a:rPr lang="fr-FR" sz="2000" dirty="0"/>
              <a:t> est une position 3D dans une ligne en 3D. </a:t>
            </a:r>
            <a:r>
              <a:rPr lang="fr-FR" sz="2000" b="1" i="1" dirty="0"/>
              <a:t>A</a:t>
            </a:r>
            <a:r>
              <a:rPr lang="fr-FR" sz="2000" dirty="0"/>
              <a:t> est l’origine du rayon et </a:t>
            </a:r>
            <a:r>
              <a:rPr lang="fr-FR" sz="2000" b="1" i="1" dirty="0"/>
              <a:t>b</a:t>
            </a:r>
            <a:r>
              <a:rPr lang="fr-FR" sz="2000" dirty="0"/>
              <a:t> est la direction du rayon. Le paramètre de rayon </a:t>
            </a:r>
            <a:r>
              <a:rPr lang="fr-FR" sz="2000" b="1" i="1" dirty="0"/>
              <a:t>t</a:t>
            </a:r>
            <a:r>
              <a:rPr lang="fr-FR" sz="2000" dirty="0"/>
              <a:t> est un nombre réel (double dans le code).</a:t>
            </a:r>
            <a:endParaRPr lang="en-US" sz="2000" dirty="0"/>
          </a:p>
        </p:txBody>
      </p:sp>
      <p:pic>
        <p:nvPicPr>
          <p:cNvPr id="6" name="Picture 5">
            <a:extLst>
              <a:ext uri="{FF2B5EF4-FFF2-40B4-BE49-F238E27FC236}">
                <a16:creationId xmlns:a16="http://schemas.microsoft.com/office/drawing/2014/main" id="{E8C384E9-6E67-E48F-0D28-BE7A5F83EBF2}"/>
              </a:ext>
            </a:extLst>
          </p:cNvPr>
          <p:cNvPicPr>
            <a:picLocks noChangeAspect="1"/>
          </p:cNvPicPr>
          <p:nvPr/>
        </p:nvPicPr>
        <p:blipFill>
          <a:blip r:embed="rId2"/>
          <a:stretch>
            <a:fillRect/>
          </a:stretch>
        </p:blipFill>
        <p:spPr>
          <a:xfrm>
            <a:off x="7220606" y="902641"/>
            <a:ext cx="4125345" cy="1426949"/>
          </a:xfrm>
          <a:prstGeom prst="rect">
            <a:avLst/>
          </a:prstGeom>
        </p:spPr>
      </p:pic>
      <p:sp>
        <p:nvSpPr>
          <p:cNvPr id="7" name="Content Placeholder 3">
            <a:extLst>
              <a:ext uri="{FF2B5EF4-FFF2-40B4-BE49-F238E27FC236}">
                <a16:creationId xmlns:a16="http://schemas.microsoft.com/office/drawing/2014/main" id="{BB776399-175A-E79A-5A56-82EB33BA27B0}"/>
              </a:ext>
            </a:extLst>
          </p:cNvPr>
          <p:cNvSpPr txBox="1">
            <a:spLocks/>
          </p:cNvSpPr>
          <p:nvPr/>
        </p:nvSpPr>
        <p:spPr>
          <a:xfrm>
            <a:off x="3584438" y="144079"/>
            <a:ext cx="4204105" cy="537989"/>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fr-FR" dirty="0"/>
              <a:t>rapport d’aspect pour redimensionner la largeur et la hauteur d’une image</a:t>
            </a:r>
            <a:endParaRPr lang="en-US" dirty="0"/>
          </a:p>
        </p:txBody>
      </p:sp>
      <p:sp>
        <p:nvSpPr>
          <p:cNvPr id="9" name="Content Placeholder 8">
            <a:extLst>
              <a:ext uri="{FF2B5EF4-FFF2-40B4-BE49-F238E27FC236}">
                <a16:creationId xmlns:a16="http://schemas.microsoft.com/office/drawing/2014/main" id="{3B0CAE8F-B79F-2E49-4A81-4E01FEFA2A12}"/>
              </a:ext>
            </a:extLst>
          </p:cNvPr>
          <p:cNvSpPr>
            <a:spLocks noGrp="1"/>
          </p:cNvSpPr>
          <p:nvPr>
            <p:ph sz="half" idx="2"/>
          </p:nvPr>
        </p:nvSpPr>
        <p:spPr>
          <a:xfrm>
            <a:off x="612701" y="5782434"/>
            <a:ext cx="6234800" cy="1069318"/>
          </a:xfrm>
        </p:spPr>
        <p:txBody>
          <a:bodyPr>
            <a:normAutofit/>
          </a:bodyPr>
          <a:lstStyle/>
          <a:p>
            <a:pPr marL="0" indent="0" algn="just">
              <a:buNone/>
            </a:pPr>
            <a:r>
              <a:rPr lang="fr-FR" sz="2000" dirty="0"/>
              <a:t>Tout point </a:t>
            </a:r>
            <a:r>
              <a:rPr lang="fr-FR" sz="2000" b="1" i="1" dirty="0"/>
              <a:t>P</a:t>
            </a:r>
            <a:r>
              <a:rPr lang="fr-FR" sz="2000" dirty="0"/>
              <a:t> qui satisfait cette équation est sur la sphère et nous voulons savoir si notre rayon </a:t>
            </a:r>
            <a:r>
              <a:rPr lang="fr-FR" sz="2000" b="1" i="1" dirty="0"/>
              <a:t>P(t) = A + tb </a:t>
            </a:r>
            <a:r>
              <a:rPr lang="fr-FR" sz="2000" dirty="0"/>
              <a:t>frappe ou non la sphère n’importe où.</a:t>
            </a:r>
            <a:endParaRPr lang="en-US" sz="2000" dirty="0"/>
          </a:p>
        </p:txBody>
      </p:sp>
      <p:pic>
        <p:nvPicPr>
          <p:cNvPr id="11" name="Picture 10">
            <a:extLst>
              <a:ext uri="{FF2B5EF4-FFF2-40B4-BE49-F238E27FC236}">
                <a16:creationId xmlns:a16="http://schemas.microsoft.com/office/drawing/2014/main" id="{E4357580-B120-FE47-BF14-513DDAAD8796}"/>
              </a:ext>
            </a:extLst>
          </p:cNvPr>
          <p:cNvPicPr>
            <a:picLocks noChangeAspect="1"/>
          </p:cNvPicPr>
          <p:nvPr/>
        </p:nvPicPr>
        <p:blipFill>
          <a:blip r:embed="rId3"/>
          <a:stretch>
            <a:fillRect/>
          </a:stretch>
        </p:blipFill>
        <p:spPr>
          <a:xfrm>
            <a:off x="99881" y="2601449"/>
            <a:ext cx="6464618" cy="527212"/>
          </a:xfrm>
          <a:prstGeom prst="rect">
            <a:avLst/>
          </a:prstGeom>
        </p:spPr>
      </p:pic>
      <p:pic>
        <p:nvPicPr>
          <p:cNvPr id="13" name="Picture 12">
            <a:extLst>
              <a:ext uri="{FF2B5EF4-FFF2-40B4-BE49-F238E27FC236}">
                <a16:creationId xmlns:a16="http://schemas.microsoft.com/office/drawing/2014/main" id="{71DEDCAA-25B2-0F2C-DADB-5FF147AEF3BA}"/>
              </a:ext>
            </a:extLst>
          </p:cNvPr>
          <p:cNvPicPr>
            <a:picLocks noChangeAspect="1"/>
          </p:cNvPicPr>
          <p:nvPr/>
        </p:nvPicPr>
        <p:blipFill>
          <a:blip r:embed="rId4"/>
          <a:stretch>
            <a:fillRect/>
          </a:stretch>
        </p:blipFill>
        <p:spPr>
          <a:xfrm>
            <a:off x="435813" y="3247973"/>
            <a:ext cx="3148625" cy="527212"/>
          </a:xfrm>
          <a:prstGeom prst="rect">
            <a:avLst/>
          </a:prstGeom>
        </p:spPr>
      </p:pic>
      <p:pic>
        <p:nvPicPr>
          <p:cNvPr id="15" name="Picture 14">
            <a:extLst>
              <a:ext uri="{FF2B5EF4-FFF2-40B4-BE49-F238E27FC236}">
                <a16:creationId xmlns:a16="http://schemas.microsoft.com/office/drawing/2014/main" id="{9AFCCFC2-C648-5BBF-A603-58837699DB79}"/>
              </a:ext>
            </a:extLst>
          </p:cNvPr>
          <p:cNvPicPr>
            <a:picLocks noChangeAspect="1"/>
          </p:cNvPicPr>
          <p:nvPr/>
        </p:nvPicPr>
        <p:blipFill>
          <a:blip r:embed="rId5"/>
          <a:stretch>
            <a:fillRect/>
          </a:stretch>
        </p:blipFill>
        <p:spPr>
          <a:xfrm>
            <a:off x="3730101" y="3247974"/>
            <a:ext cx="2476291" cy="527211"/>
          </a:xfrm>
          <a:prstGeom prst="rect">
            <a:avLst/>
          </a:prstGeom>
        </p:spPr>
      </p:pic>
      <p:pic>
        <p:nvPicPr>
          <p:cNvPr id="17" name="Picture 16">
            <a:extLst>
              <a:ext uri="{FF2B5EF4-FFF2-40B4-BE49-F238E27FC236}">
                <a16:creationId xmlns:a16="http://schemas.microsoft.com/office/drawing/2014/main" id="{25F96809-17CE-B5C0-B3E0-C436C3301C99}"/>
              </a:ext>
            </a:extLst>
          </p:cNvPr>
          <p:cNvPicPr>
            <a:picLocks noChangeAspect="1"/>
          </p:cNvPicPr>
          <p:nvPr/>
        </p:nvPicPr>
        <p:blipFill>
          <a:blip r:embed="rId6"/>
          <a:stretch>
            <a:fillRect/>
          </a:stretch>
        </p:blipFill>
        <p:spPr>
          <a:xfrm>
            <a:off x="1708549" y="3900465"/>
            <a:ext cx="3751778" cy="527210"/>
          </a:xfrm>
          <a:prstGeom prst="rect">
            <a:avLst/>
          </a:prstGeom>
        </p:spPr>
      </p:pic>
      <p:pic>
        <p:nvPicPr>
          <p:cNvPr id="19" name="Picture 18">
            <a:extLst>
              <a:ext uri="{FF2B5EF4-FFF2-40B4-BE49-F238E27FC236}">
                <a16:creationId xmlns:a16="http://schemas.microsoft.com/office/drawing/2014/main" id="{CCA1B480-B820-1592-5D41-C2F15E818F96}"/>
              </a:ext>
            </a:extLst>
          </p:cNvPr>
          <p:cNvPicPr>
            <a:picLocks noChangeAspect="1"/>
          </p:cNvPicPr>
          <p:nvPr/>
        </p:nvPicPr>
        <p:blipFill>
          <a:blip r:embed="rId7"/>
          <a:stretch>
            <a:fillRect/>
          </a:stretch>
        </p:blipFill>
        <p:spPr>
          <a:xfrm>
            <a:off x="330320" y="4543847"/>
            <a:ext cx="6096287" cy="530112"/>
          </a:xfrm>
          <a:prstGeom prst="rect">
            <a:avLst/>
          </a:prstGeom>
        </p:spPr>
      </p:pic>
      <p:pic>
        <p:nvPicPr>
          <p:cNvPr id="21" name="Picture 20">
            <a:extLst>
              <a:ext uri="{FF2B5EF4-FFF2-40B4-BE49-F238E27FC236}">
                <a16:creationId xmlns:a16="http://schemas.microsoft.com/office/drawing/2014/main" id="{737EBB16-05C5-62A2-15DB-70B1CCF34353}"/>
              </a:ext>
            </a:extLst>
          </p:cNvPr>
          <p:cNvPicPr>
            <a:picLocks noChangeAspect="1"/>
          </p:cNvPicPr>
          <p:nvPr/>
        </p:nvPicPr>
        <p:blipFill>
          <a:blip r:embed="rId8"/>
          <a:stretch>
            <a:fillRect/>
          </a:stretch>
        </p:blipFill>
        <p:spPr>
          <a:xfrm>
            <a:off x="99881" y="5190131"/>
            <a:ext cx="7600619" cy="527211"/>
          </a:xfrm>
          <a:prstGeom prst="rect">
            <a:avLst/>
          </a:prstGeom>
        </p:spPr>
      </p:pic>
      <p:pic>
        <p:nvPicPr>
          <p:cNvPr id="23" name="Picture 22">
            <a:extLst>
              <a:ext uri="{FF2B5EF4-FFF2-40B4-BE49-F238E27FC236}">
                <a16:creationId xmlns:a16="http://schemas.microsoft.com/office/drawing/2014/main" id="{432BABC1-F1C1-B4EA-2CCE-756EBE2322FC}"/>
              </a:ext>
            </a:extLst>
          </p:cNvPr>
          <p:cNvPicPr>
            <a:picLocks noChangeAspect="1"/>
          </p:cNvPicPr>
          <p:nvPr/>
        </p:nvPicPr>
        <p:blipFill>
          <a:blip r:embed="rId9"/>
          <a:stretch>
            <a:fillRect/>
          </a:stretch>
        </p:blipFill>
        <p:spPr>
          <a:xfrm>
            <a:off x="8573029" y="2840613"/>
            <a:ext cx="3090841" cy="1173736"/>
          </a:xfrm>
          <a:prstGeom prst="rect">
            <a:avLst/>
          </a:prstGeom>
        </p:spPr>
      </p:pic>
      <p:pic>
        <p:nvPicPr>
          <p:cNvPr id="25" name="Picture 24">
            <a:extLst>
              <a:ext uri="{FF2B5EF4-FFF2-40B4-BE49-F238E27FC236}">
                <a16:creationId xmlns:a16="http://schemas.microsoft.com/office/drawing/2014/main" id="{2AE57C8B-5920-93FB-2420-A550F194F055}"/>
              </a:ext>
            </a:extLst>
          </p:cNvPr>
          <p:cNvPicPr>
            <a:picLocks noChangeAspect="1"/>
          </p:cNvPicPr>
          <p:nvPr/>
        </p:nvPicPr>
        <p:blipFill>
          <a:blip r:embed="rId10"/>
          <a:stretch>
            <a:fillRect/>
          </a:stretch>
        </p:blipFill>
        <p:spPr>
          <a:xfrm>
            <a:off x="8339515" y="4225999"/>
            <a:ext cx="3579605" cy="2361352"/>
          </a:xfrm>
          <a:prstGeom prst="rect">
            <a:avLst/>
          </a:prstGeom>
        </p:spPr>
      </p:pic>
      <p:pic>
        <p:nvPicPr>
          <p:cNvPr id="27" name="Picture 26">
            <a:extLst>
              <a:ext uri="{FF2B5EF4-FFF2-40B4-BE49-F238E27FC236}">
                <a16:creationId xmlns:a16="http://schemas.microsoft.com/office/drawing/2014/main" id="{9250A9C5-A4BA-37FA-40F7-8F801CFE14FF}"/>
              </a:ext>
            </a:extLst>
          </p:cNvPr>
          <p:cNvPicPr>
            <a:picLocks noChangeAspect="1"/>
          </p:cNvPicPr>
          <p:nvPr/>
        </p:nvPicPr>
        <p:blipFill>
          <a:blip r:embed="rId11"/>
          <a:stretch>
            <a:fillRect/>
          </a:stretch>
        </p:blipFill>
        <p:spPr>
          <a:xfrm>
            <a:off x="8282195" y="196609"/>
            <a:ext cx="2140578" cy="432926"/>
          </a:xfrm>
          <a:prstGeom prst="rect">
            <a:avLst/>
          </a:prstGeom>
        </p:spPr>
      </p:pic>
    </p:spTree>
    <p:extLst>
      <p:ext uri="{BB962C8B-B14F-4D97-AF65-F5344CB8AC3E}">
        <p14:creationId xmlns:p14="http://schemas.microsoft.com/office/powerpoint/2010/main" val="30247747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4A2118-2837-1E43-F036-229C5D9FF6D3}"/>
              </a:ext>
            </a:extLst>
          </p:cNvPr>
          <p:cNvSpPr>
            <a:spLocks noGrp="1"/>
          </p:cNvSpPr>
          <p:nvPr>
            <p:ph type="title"/>
          </p:nvPr>
        </p:nvSpPr>
        <p:spPr>
          <a:xfrm>
            <a:off x="0" y="0"/>
            <a:ext cx="10515600" cy="1325563"/>
          </a:xfrm>
        </p:spPr>
        <p:txBody>
          <a:bodyPr>
            <a:normAutofit/>
          </a:bodyPr>
          <a:lstStyle/>
          <a:p>
            <a:r>
              <a:rPr lang="en-US" sz="5000" dirty="0" err="1"/>
              <a:t>Généralités</a:t>
            </a:r>
            <a:r>
              <a:rPr lang="en-US" sz="5000" dirty="0"/>
              <a:t>:</a:t>
            </a:r>
          </a:p>
        </p:txBody>
      </p:sp>
      <p:sp>
        <p:nvSpPr>
          <p:cNvPr id="4" name="Content Placeholder 3">
            <a:extLst>
              <a:ext uri="{FF2B5EF4-FFF2-40B4-BE49-F238E27FC236}">
                <a16:creationId xmlns:a16="http://schemas.microsoft.com/office/drawing/2014/main" id="{9A98DBBD-3292-836E-5D10-BA4E206F690B}"/>
              </a:ext>
            </a:extLst>
          </p:cNvPr>
          <p:cNvSpPr>
            <a:spLocks noGrp="1"/>
          </p:cNvSpPr>
          <p:nvPr>
            <p:ph sz="half" idx="2"/>
          </p:nvPr>
        </p:nvSpPr>
        <p:spPr>
          <a:xfrm>
            <a:off x="3836659" y="597571"/>
            <a:ext cx="7986778" cy="1019585"/>
          </a:xfrm>
        </p:spPr>
        <p:txBody>
          <a:bodyPr>
            <a:normAutofit/>
          </a:bodyPr>
          <a:lstStyle/>
          <a:p>
            <a:pPr marL="0" indent="0" algn="just">
              <a:buNone/>
            </a:pPr>
            <a:r>
              <a:rPr lang="fr-FR" sz="2000" dirty="0"/>
              <a:t>Nous avons utilisé des pointeurs partagés dans notre code, car cela permet à plusieurs géométries de partager une instance commune (par exemple, un tas de sphères qui utilisent toutes le même matériau de couleur).</a:t>
            </a:r>
            <a:endParaRPr lang="en-US" sz="2000" dirty="0"/>
          </a:p>
        </p:txBody>
      </p:sp>
      <p:pic>
        <p:nvPicPr>
          <p:cNvPr id="8" name="Picture 7">
            <a:extLst>
              <a:ext uri="{FF2B5EF4-FFF2-40B4-BE49-F238E27FC236}">
                <a16:creationId xmlns:a16="http://schemas.microsoft.com/office/drawing/2014/main" id="{F616B716-0DD7-F093-30AD-8ACA64BD1A92}"/>
              </a:ext>
            </a:extLst>
          </p:cNvPr>
          <p:cNvPicPr>
            <a:picLocks noChangeAspect="1"/>
          </p:cNvPicPr>
          <p:nvPr/>
        </p:nvPicPr>
        <p:blipFill>
          <a:blip r:embed="rId2"/>
          <a:stretch>
            <a:fillRect/>
          </a:stretch>
        </p:blipFill>
        <p:spPr>
          <a:xfrm>
            <a:off x="3836659" y="151222"/>
            <a:ext cx="7986777" cy="321224"/>
          </a:xfrm>
          <a:prstGeom prst="rect">
            <a:avLst/>
          </a:prstGeom>
        </p:spPr>
      </p:pic>
      <p:sp>
        <p:nvSpPr>
          <p:cNvPr id="10" name="Content Placeholder 3">
            <a:extLst>
              <a:ext uri="{FF2B5EF4-FFF2-40B4-BE49-F238E27FC236}">
                <a16:creationId xmlns:a16="http://schemas.microsoft.com/office/drawing/2014/main" id="{DCAD4F5A-B202-1F73-1741-938E39DF43FD}"/>
              </a:ext>
            </a:extLst>
          </p:cNvPr>
          <p:cNvSpPr txBox="1">
            <a:spLocks/>
          </p:cNvSpPr>
          <p:nvPr/>
        </p:nvSpPr>
        <p:spPr>
          <a:xfrm>
            <a:off x="155411" y="1617156"/>
            <a:ext cx="11881177" cy="193413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Font typeface="Arial" panose="020B0604020202020204" pitchFamily="34" charset="0"/>
              <a:buNone/>
            </a:pPr>
            <a:r>
              <a:rPr lang="fr-FR" sz="2000" dirty="0"/>
              <a:t>En zoomant sur une image rendue, on remarque du « pas d’escalier » des bords, communément appelée « aliasing ». Cela est normalement dû au fait qu’avec un seul rayon au centre de chaque pixel, nous effectuons ce qu’on appelle communément l’échantillonnage ponctuel.</a:t>
            </a:r>
          </a:p>
          <a:p>
            <a:pPr marL="0" indent="0" algn="just">
              <a:buFont typeface="Arial" panose="020B0604020202020204" pitchFamily="34" charset="0"/>
              <a:buNone/>
            </a:pPr>
            <a:r>
              <a:rPr lang="fr-FR" sz="2000" dirty="0"/>
              <a:t>Nous voulons échantillonner la lumière qui tombe autour du pixel, puis intégrer ces échantillons pour approcher le résultat continu réel. Ainsi, pour un seul pixel composé de plusieurs échantillons, sélectionner des échantillons de la zone entourant le pixel et faire la moyenne des valeurs de lumière (couleur) résultantes ensemble.</a:t>
            </a:r>
          </a:p>
        </p:txBody>
      </p:sp>
      <p:pic>
        <p:nvPicPr>
          <p:cNvPr id="11" name="Picture 10">
            <a:extLst>
              <a:ext uri="{FF2B5EF4-FFF2-40B4-BE49-F238E27FC236}">
                <a16:creationId xmlns:a16="http://schemas.microsoft.com/office/drawing/2014/main" id="{978A602C-54C2-119F-E878-56512D9147F5}"/>
              </a:ext>
            </a:extLst>
          </p:cNvPr>
          <p:cNvPicPr>
            <a:picLocks noChangeAspect="1"/>
          </p:cNvPicPr>
          <p:nvPr/>
        </p:nvPicPr>
        <p:blipFill>
          <a:blip r:embed="rId3"/>
          <a:stretch>
            <a:fillRect/>
          </a:stretch>
        </p:blipFill>
        <p:spPr>
          <a:xfrm>
            <a:off x="2682766" y="3551293"/>
            <a:ext cx="6826468" cy="3218549"/>
          </a:xfrm>
          <a:prstGeom prst="rect">
            <a:avLst/>
          </a:prstGeom>
        </p:spPr>
      </p:pic>
    </p:spTree>
    <p:extLst>
      <p:ext uri="{BB962C8B-B14F-4D97-AF65-F5344CB8AC3E}">
        <p14:creationId xmlns:p14="http://schemas.microsoft.com/office/powerpoint/2010/main" val="39517056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4101D1-2CDC-9235-2550-B29BC5B30D03}"/>
              </a:ext>
            </a:extLst>
          </p:cNvPr>
          <p:cNvSpPr>
            <a:spLocks noGrp="1"/>
          </p:cNvSpPr>
          <p:nvPr>
            <p:ph type="title"/>
          </p:nvPr>
        </p:nvSpPr>
        <p:spPr>
          <a:xfrm>
            <a:off x="0" y="18255"/>
            <a:ext cx="10515600" cy="1325563"/>
          </a:xfrm>
        </p:spPr>
        <p:txBody>
          <a:bodyPr>
            <a:normAutofit/>
          </a:bodyPr>
          <a:lstStyle/>
          <a:p>
            <a:r>
              <a:rPr lang="en-US" sz="5000" dirty="0" err="1"/>
              <a:t>Généralités</a:t>
            </a:r>
            <a:r>
              <a:rPr lang="en-US" sz="5000" dirty="0"/>
              <a:t>:</a:t>
            </a:r>
          </a:p>
        </p:txBody>
      </p:sp>
      <p:sp>
        <p:nvSpPr>
          <p:cNvPr id="3" name="Content Placeholder 2">
            <a:extLst>
              <a:ext uri="{FF2B5EF4-FFF2-40B4-BE49-F238E27FC236}">
                <a16:creationId xmlns:a16="http://schemas.microsoft.com/office/drawing/2014/main" id="{743226CA-8705-E529-AE04-E3812B119936}"/>
              </a:ext>
            </a:extLst>
          </p:cNvPr>
          <p:cNvSpPr>
            <a:spLocks noGrp="1"/>
          </p:cNvSpPr>
          <p:nvPr>
            <p:ph sz="half" idx="1"/>
          </p:nvPr>
        </p:nvSpPr>
        <p:spPr>
          <a:xfrm>
            <a:off x="3536094" y="127655"/>
            <a:ext cx="8477229" cy="1216163"/>
          </a:xfrm>
        </p:spPr>
        <p:txBody>
          <a:bodyPr>
            <a:normAutofit/>
          </a:bodyPr>
          <a:lstStyle/>
          <a:p>
            <a:pPr marL="0" indent="0" algn="just">
              <a:buNone/>
            </a:pPr>
            <a:r>
              <a:rPr lang="fr-FR" sz="2000" dirty="0"/>
              <a:t>Les objets diffus qui n’émettent pas leur propre lumière prennent simplement la couleur de leur environnement, mais ils modulent cela avec leur propre couleur intrinsèque. La lumière qui se reflète sur une surface diffuse a sa direction aléatoire.</a:t>
            </a:r>
            <a:endParaRPr lang="en-US" sz="2000" dirty="0"/>
          </a:p>
        </p:txBody>
      </p:sp>
      <p:sp>
        <p:nvSpPr>
          <p:cNvPr id="4" name="Content Placeholder 3">
            <a:extLst>
              <a:ext uri="{FF2B5EF4-FFF2-40B4-BE49-F238E27FC236}">
                <a16:creationId xmlns:a16="http://schemas.microsoft.com/office/drawing/2014/main" id="{6C544214-746B-AD8B-8227-2B100C850A4F}"/>
              </a:ext>
            </a:extLst>
          </p:cNvPr>
          <p:cNvSpPr>
            <a:spLocks noGrp="1"/>
          </p:cNvSpPr>
          <p:nvPr>
            <p:ph sz="half" idx="2"/>
          </p:nvPr>
        </p:nvSpPr>
        <p:spPr>
          <a:xfrm>
            <a:off x="111920" y="3788920"/>
            <a:ext cx="11968160" cy="714828"/>
          </a:xfrm>
        </p:spPr>
        <p:txBody>
          <a:bodyPr>
            <a:normAutofit/>
          </a:bodyPr>
          <a:lstStyle/>
          <a:p>
            <a:pPr marL="0" indent="0" algn="just">
              <a:buNone/>
            </a:pPr>
            <a:r>
              <a:rPr lang="fr-FR" sz="2000" dirty="0"/>
              <a:t>Si un rayon rebondit sur un matériau et conserve 100% de sa couleur, alors nous disons que le matériau est blanc. Si un rayon rebondit sur un matériau et conserve 0% de sa couleur, alors nous disons que le matériau est noir.</a:t>
            </a:r>
            <a:endParaRPr lang="en-US" sz="2000" dirty="0"/>
          </a:p>
        </p:txBody>
      </p:sp>
      <p:pic>
        <p:nvPicPr>
          <p:cNvPr id="6" name="Picture 5">
            <a:extLst>
              <a:ext uri="{FF2B5EF4-FFF2-40B4-BE49-F238E27FC236}">
                <a16:creationId xmlns:a16="http://schemas.microsoft.com/office/drawing/2014/main" id="{535733C9-70DC-6F48-4872-DAA45FABDCFC}"/>
              </a:ext>
            </a:extLst>
          </p:cNvPr>
          <p:cNvPicPr>
            <a:picLocks noChangeAspect="1"/>
          </p:cNvPicPr>
          <p:nvPr/>
        </p:nvPicPr>
        <p:blipFill>
          <a:blip r:embed="rId2"/>
          <a:stretch>
            <a:fillRect/>
          </a:stretch>
        </p:blipFill>
        <p:spPr>
          <a:xfrm>
            <a:off x="782225" y="1624425"/>
            <a:ext cx="3310142" cy="1797656"/>
          </a:xfrm>
          <a:prstGeom prst="rect">
            <a:avLst/>
          </a:prstGeom>
        </p:spPr>
      </p:pic>
      <p:pic>
        <p:nvPicPr>
          <p:cNvPr id="8" name="Picture 7">
            <a:extLst>
              <a:ext uri="{FF2B5EF4-FFF2-40B4-BE49-F238E27FC236}">
                <a16:creationId xmlns:a16="http://schemas.microsoft.com/office/drawing/2014/main" id="{DE8B6DB4-366F-E7E7-3EC6-62BF66FBE074}"/>
              </a:ext>
            </a:extLst>
          </p:cNvPr>
          <p:cNvPicPr>
            <a:picLocks noChangeAspect="1"/>
          </p:cNvPicPr>
          <p:nvPr/>
        </p:nvPicPr>
        <p:blipFill>
          <a:blip r:embed="rId3"/>
          <a:stretch>
            <a:fillRect/>
          </a:stretch>
        </p:blipFill>
        <p:spPr>
          <a:xfrm>
            <a:off x="8099632" y="1430049"/>
            <a:ext cx="2784922" cy="2186408"/>
          </a:xfrm>
          <a:prstGeom prst="rect">
            <a:avLst/>
          </a:prstGeom>
        </p:spPr>
      </p:pic>
      <p:pic>
        <p:nvPicPr>
          <p:cNvPr id="10" name="Picture 9">
            <a:extLst>
              <a:ext uri="{FF2B5EF4-FFF2-40B4-BE49-F238E27FC236}">
                <a16:creationId xmlns:a16="http://schemas.microsoft.com/office/drawing/2014/main" id="{C91ECBFC-D2B4-4289-59E6-16D8226C38A8}"/>
              </a:ext>
            </a:extLst>
          </p:cNvPr>
          <p:cNvPicPr>
            <a:picLocks noChangeAspect="1"/>
          </p:cNvPicPr>
          <p:nvPr/>
        </p:nvPicPr>
        <p:blipFill>
          <a:blip r:embed="rId4"/>
          <a:stretch>
            <a:fillRect/>
          </a:stretch>
        </p:blipFill>
        <p:spPr>
          <a:xfrm>
            <a:off x="4874591" y="1343818"/>
            <a:ext cx="2442817" cy="2358871"/>
          </a:xfrm>
          <a:prstGeom prst="rect">
            <a:avLst/>
          </a:prstGeom>
        </p:spPr>
      </p:pic>
      <p:pic>
        <p:nvPicPr>
          <p:cNvPr id="12" name="Picture 11" descr="A black ball on a surface&#10;&#10;Description automatically generated">
            <a:extLst>
              <a:ext uri="{FF2B5EF4-FFF2-40B4-BE49-F238E27FC236}">
                <a16:creationId xmlns:a16="http://schemas.microsoft.com/office/drawing/2014/main" id="{1F155473-8BE0-BAA1-F804-3A463062CAF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2367" y="4503746"/>
            <a:ext cx="3810000" cy="2143125"/>
          </a:xfrm>
          <a:prstGeom prst="rect">
            <a:avLst/>
          </a:prstGeom>
        </p:spPr>
      </p:pic>
      <p:pic>
        <p:nvPicPr>
          <p:cNvPr id="14" name="Picture 13" descr="A black ball on a surface&#10;&#10;Description automatically generated">
            <a:extLst>
              <a:ext uri="{FF2B5EF4-FFF2-40B4-BE49-F238E27FC236}">
                <a16:creationId xmlns:a16="http://schemas.microsoft.com/office/drawing/2014/main" id="{877E3131-22E7-D053-87B3-E95D547D0EA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57558" y="4503746"/>
            <a:ext cx="3810000" cy="2143125"/>
          </a:xfrm>
          <a:prstGeom prst="rect">
            <a:avLst/>
          </a:prstGeom>
        </p:spPr>
      </p:pic>
      <p:pic>
        <p:nvPicPr>
          <p:cNvPr id="16" name="Picture 15" descr="A white ball on a surface&#10;&#10;Description automatically generated">
            <a:extLst>
              <a:ext uri="{FF2B5EF4-FFF2-40B4-BE49-F238E27FC236}">
                <a16:creationId xmlns:a16="http://schemas.microsoft.com/office/drawing/2014/main" id="{99A42416-EBE4-CD19-D88C-29C78AF3632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203323" y="4503745"/>
            <a:ext cx="3810000" cy="2143125"/>
          </a:xfrm>
          <a:prstGeom prst="rect">
            <a:avLst/>
          </a:prstGeom>
        </p:spPr>
      </p:pic>
    </p:spTree>
    <p:extLst>
      <p:ext uri="{BB962C8B-B14F-4D97-AF65-F5344CB8AC3E}">
        <p14:creationId xmlns:p14="http://schemas.microsoft.com/office/powerpoint/2010/main" val="24500899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992DAE-1222-445E-4784-5C181DDBD4B3}"/>
              </a:ext>
            </a:extLst>
          </p:cNvPr>
          <p:cNvSpPr>
            <a:spLocks noGrp="1"/>
          </p:cNvSpPr>
          <p:nvPr>
            <p:ph type="title"/>
          </p:nvPr>
        </p:nvSpPr>
        <p:spPr>
          <a:xfrm>
            <a:off x="0" y="-155137"/>
            <a:ext cx="10515600" cy="1325563"/>
          </a:xfrm>
        </p:spPr>
        <p:txBody>
          <a:bodyPr/>
          <a:lstStyle/>
          <a:p>
            <a:r>
              <a:rPr lang="en-US" sz="5400" dirty="0" err="1"/>
              <a:t>Généralités</a:t>
            </a:r>
            <a:r>
              <a:rPr lang="en-US" sz="5400" dirty="0"/>
              <a:t>:</a:t>
            </a:r>
            <a:endParaRPr lang="en-US" dirty="0"/>
          </a:p>
        </p:txBody>
      </p:sp>
      <p:sp>
        <p:nvSpPr>
          <p:cNvPr id="3" name="Content Placeholder 2">
            <a:extLst>
              <a:ext uri="{FF2B5EF4-FFF2-40B4-BE49-F238E27FC236}">
                <a16:creationId xmlns:a16="http://schemas.microsoft.com/office/drawing/2014/main" id="{A37EFB9A-0121-4066-8693-D52DCEEDDAFF}"/>
              </a:ext>
            </a:extLst>
          </p:cNvPr>
          <p:cNvSpPr>
            <a:spLocks noGrp="1"/>
          </p:cNvSpPr>
          <p:nvPr>
            <p:ph sz="half" idx="1"/>
          </p:nvPr>
        </p:nvSpPr>
        <p:spPr>
          <a:xfrm>
            <a:off x="3696873" y="129902"/>
            <a:ext cx="8384768" cy="1040524"/>
          </a:xfrm>
        </p:spPr>
        <p:txBody>
          <a:bodyPr>
            <a:normAutofit/>
          </a:bodyPr>
          <a:lstStyle/>
          <a:p>
            <a:pPr marL="0" indent="0" algn="just">
              <a:buNone/>
            </a:pPr>
            <a:r>
              <a:rPr lang="fr-FR" sz="2000" dirty="0"/>
              <a:t>Il y a un problème potentiel : la fonction </a:t>
            </a:r>
            <a:r>
              <a:rPr lang="fr-FR" sz="2000" dirty="0" err="1"/>
              <a:t>ray_color</a:t>
            </a:r>
            <a:r>
              <a:rPr lang="fr-FR" sz="2000" dirty="0"/>
              <a:t> est récursive. Pour se prémunir contre cela, limitons la profondeur maximale de récursivité, en ne renvoyant aucune contribution lumineuse à la profondeur maximale.</a:t>
            </a:r>
            <a:endParaRPr lang="en-US" sz="2000" dirty="0"/>
          </a:p>
        </p:txBody>
      </p:sp>
      <p:sp>
        <p:nvSpPr>
          <p:cNvPr id="4" name="Content Placeholder 3">
            <a:extLst>
              <a:ext uri="{FF2B5EF4-FFF2-40B4-BE49-F238E27FC236}">
                <a16:creationId xmlns:a16="http://schemas.microsoft.com/office/drawing/2014/main" id="{979A9A41-9656-8072-8607-19B76A8C3A18}"/>
              </a:ext>
            </a:extLst>
          </p:cNvPr>
          <p:cNvSpPr>
            <a:spLocks noGrp="1"/>
          </p:cNvSpPr>
          <p:nvPr>
            <p:ph sz="half" idx="2"/>
          </p:nvPr>
        </p:nvSpPr>
        <p:spPr>
          <a:xfrm>
            <a:off x="110359" y="1170426"/>
            <a:ext cx="6385034" cy="1325563"/>
          </a:xfrm>
        </p:spPr>
        <p:txBody>
          <a:bodyPr>
            <a:normAutofit/>
          </a:bodyPr>
          <a:lstStyle/>
          <a:p>
            <a:pPr marL="0" indent="0" algn="just">
              <a:buNone/>
            </a:pPr>
            <a:r>
              <a:rPr lang="fr-FR" sz="2000" dirty="0"/>
              <a:t>Une représentation plus précise des objets réels diffus est la distribution lambertienne. Cette distribution diffuse les rayons réfléchis d’une manière proportionnelle à cos(ϕ), où ϕ est l’angle entre le rayon réfléchi et la surface normale.</a:t>
            </a:r>
            <a:endParaRPr lang="en-US" sz="2000" dirty="0"/>
          </a:p>
        </p:txBody>
      </p:sp>
      <p:pic>
        <p:nvPicPr>
          <p:cNvPr id="6" name="Picture 5">
            <a:extLst>
              <a:ext uri="{FF2B5EF4-FFF2-40B4-BE49-F238E27FC236}">
                <a16:creationId xmlns:a16="http://schemas.microsoft.com/office/drawing/2014/main" id="{4AF353E4-CB1D-D72B-74BD-EBC1D013DF4A}"/>
              </a:ext>
            </a:extLst>
          </p:cNvPr>
          <p:cNvPicPr>
            <a:picLocks noChangeAspect="1"/>
          </p:cNvPicPr>
          <p:nvPr/>
        </p:nvPicPr>
        <p:blipFill>
          <a:blip r:embed="rId2"/>
          <a:stretch>
            <a:fillRect/>
          </a:stretch>
        </p:blipFill>
        <p:spPr>
          <a:xfrm>
            <a:off x="148388" y="2503872"/>
            <a:ext cx="2517212" cy="2488345"/>
          </a:xfrm>
          <a:prstGeom prst="rect">
            <a:avLst/>
          </a:prstGeom>
        </p:spPr>
      </p:pic>
      <p:pic>
        <p:nvPicPr>
          <p:cNvPr id="8" name="Picture 7" descr="A grey ball on a surface&#10;&#10;Description automatically generated">
            <a:extLst>
              <a:ext uri="{FF2B5EF4-FFF2-40B4-BE49-F238E27FC236}">
                <a16:creationId xmlns:a16="http://schemas.microsoft.com/office/drawing/2014/main" id="{4F6A1962-1363-644E-95F5-8558FA2F50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85090" y="2732646"/>
            <a:ext cx="3610303" cy="2030795"/>
          </a:xfrm>
          <a:prstGeom prst="rect">
            <a:avLst/>
          </a:prstGeom>
        </p:spPr>
      </p:pic>
      <p:sp>
        <p:nvSpPr>
          <p:cNvPr id="9" name="Content Placeholder 3">
            <a:extLst>
              <a:ext uri="{FF2B5EF4-FFF2-40B4-BE49-F238E27FC236}">
                <a16:creationId xmlns:a16="http://schemas.microsoft.com/office/drawing/2014/main" id="{EFBFE973-C3DE-90CD-1774-5905C962E776}"/>
              </a:ext>
            </a:extLst>
          </p:cNvPr>
          <p:cNvSpPr txBox="1">
            <a:spLocks/>
          </p:cNvSpPr>
          <p:nvPr/>
        </p:nvSpPr>
        <p:spPr>
          <a:xfrm>
            <a:off x="378986" y="5228874"/>
            <a:ext cx="5847779" cy="13255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Font typeface="Arial" panose="020B0604020202020204" pitchFamily="34" charset="0"/>
              <a:buNone/>
            </a:pPr>
            <a:r>
              <a:rPr lang="fr-FR" sz="2000" dirty="0"/>
              <a:t>Pour le cas lambertien (diffus) que nous avons déjà, il peut toujours se disperser et s’atténuer par sa réflectance R (où un rayon qui n’est pas diffusé est simplement absorbé dans le matériau).</a:t>
            </a:r>
            <a:endParaRPr lang="en-US" sz="2000" dirty="0"/>
          </a:p>
        </p:txBody>
      </p:sp>
      <p:pic>
        <p:nvPicPr>
          <p:cNvPr id="11" name="Picture 10">
            <a:extLst>
              <a:ext uri="{FF2B5EF4-FFF2-40B4-BE49-F238E27FC236}">
                <a16:creationId xmlns:a16="http://schemas.microsoft.com/office/drawing/2014/main" id="{EB630939-6D02-3AC3-CBCD-BA97E17AB603}"/>
              </a:ext>
            </a:extLst>
          </p:cNvPr>
          <p:cNvPicPr>
            <a:picLocks noChangeAspect="1"/>
          </p:cNvPicPr>
          <p:nvPr/>
        </p:nvPicPr>
        <p:blipFill>
          <a:blip r:embed="rId4"/>
          <a:stretch>
            <a:fillRect/>
          </a:stretch>
        </p:blipFill>
        <p:spPr>
          <a:xfrm>
            <a:off x="7501758" y="1176555"/>
            <a:ext cx="3610303" cy="2654634"/>
          </a:xfrm>
          <a:prstGeom prst="rect">
            <a:avLst/>
          </a:prstGeom>
        </p:spPr>
      </p:pic>
      <p:sp>
        <p:nvSpPr>
          <p:cNvPr id="13" name="TextBox 12">
            <a:extLst>
              <a:ext uri="{FF2B5EF4-FFF2-40B4-BE49-F238E27FC236}">
                <a16:creationId xmlns:a16="http://schemas.microsoft.com/office/drawing/2014/main" id="{8CD11C98-AAF5-83F2-E18D-E91FCA74E9FA}"/>
              </a:ext>
            </a:extLst>
          </p:cNvPr>
          <p:cNvSpPr txBox="1"/>
          <p:nvPr/>
        </p:nvSpPr>
        <p:spPr>
          <a:xfrm>
            <a:off x="6816698" y="3892818"/>
            <a:ext cx="5069273" cy="707886"/>
          </a:xfrm>
          <a:prstGeom prst="rect">
            <a:avLst/>
          </a:prstGeom>
          <a:noFill/>
        </p:spPr>
        <p:txBody>
          <a:bodyPr wrap="square">
            <a:spAutoFit/>
          </a:bodyPr>
          <a:lstStyle/>
          <a:p>
            <a:pPr algn="just"/>
            <a:r>
              <a:rPr lang="fr-FR" sz="2000" dirty="0"/>
              <a:t>Réflexion de la lumière miroir pour les métaux polis le rayon ne sera pas dispersé au hasard.</a:t>
            </a:r>
            <a:endParaRPr lang="en-US" sz="2000" dirty="0"/>
          </a:p>
        </p:txBody>
      </p:sp>
      <p:pic>
        <p:nvPicPr>
          <p:cNvPr id="15" name="Picture 14" descr="A group of colorful objects&#10;&#10;Description automatically generated">
            <a:extLst>
              <a:ext uri="{FF2B5EF4-FFF2-40B4-BE49-F238E27FC236}">
                <a16:creationId xmlns:a16="http://schemas.microsoft.com/office/drawing/2014/main" id="{2BD00879-5723-6FC2-D68C-7731513DED6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46334" y="4609882"/>
            <a:ext cx="3810000" cy="2143125"/>
          </a:xfrm>
          <a:prstGeom prst="rect">
            <a:avLst/>
          </a:prstGeom>
        </p:spPr>
      </p:pic>
    </p:spTree>
    <p:extLst>
      <p:ext uri="{BB962C8B-B14F-4D97-AF65-F5344CB8AC3E}">
        <p14:creationId xmlns:p14="http://schemas.microsoft.com/office/powerpoint/2010/main" val="15112841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983F2B-3A38-90FD-B752-D0FCF4DCEB2D}"/>
              </a:ext>
            </a:extLst>
          </p:cNvPr>
          <p:cNvSpPr>
            <a:spLocks noGrp="1"/>
          </p:cNvSpPr>
          <p:nvPr>
            <p:ph type="title"/>
          </p:nvPr>
        </p:nvSpPr>
        <p:spPr>
          <a:xfrm>
            <a:off x="0" y="-186668"/>
            <a:ext cx="10515600" cy="1325563"/>
          </a:xfrm>
        </p:spPr>
        <p:txBody>
          <a:bodyPr>
            <a:normAutofit/>
          </a:bodyPr>
          <a:lstStyle/>
          <a:p>
            <a:r>
              <a:rPr lang="en-US" sz="5000" dirty="0" err="1"/>
              <a:t>Généralités</a:t>
            </a:r>
            <a:r>
              <a:rPr lang="en-US" sz="5000" dirty="0"/>
              <a:t>:</a:t>
            </a:r>
          </a:p>
        </p:txBody>
      </p:sp>
      <p:sp>
        <p:nvSpPr>
          <p:cNvPr id="3" name="Content Placeholder 2">
            <a:extLst>
              <a:ext uri="{FF2B5EF4-FFF2-40B4-BE49-F238E27FC236}">
                <a16:creationId xmlns:a16="http://schemas.microsoft.com/office/drawing/2014/main" id="{0C9361D2-27CF-55E2-733D-4DCBB273254B}"/>
              </a:ext>
            </a:extLst>
          </p:cNvPr>
          <p:cNvSpPr>
            <a:spLocks noGrp="1"/>
          </p:cNvSpPr>
          <p:nvPr>
            <p:ph sz="half" idx="1"/>
          </p:nvPr>
        </p:nvSpPr>
        <p:spPr>
          <a:xfrm>
            <a:off x="3469062" y="160776"/>
            <a:ext cx="8499594" cy="1325563"/>
          </a:xfrm>
        </p:spPr>
        <p:txBody>
          <a:bodyPr>
            <a:normAutofit/>
          </a:bodyPr>
          <a:lstStyle/>
          <a:p>
            <a:pPr marL="0" indent="0" algn="just">
              <a:buNone/>
            </a:pPr>
            <a:r>
              <a:rPr lang="fr-FR" sz="2000" dirty="0"/>
              <a:t>Nous pouvons également randomiser la direction réfléchie en utilisant une petite sphère et en choisissant un nouveau point de terminaison pour le rayon. Nous utiliserons un point aléatoire de la surface d’une sphère centrée sur le point final d’origine, mis à l’échelle par le facteur </a:t>
            </a:r>
            <a:r>
              <a:rPr lang="fr-FR" sz="2000" dirty="0" err="1"/>
              <a:t>fuzz</a:t>
            </a:r>
            <a:r>
              <a:rPr lang="fr-FR" sz="2000" dirty="0"/>
              <a:t>.</a:t>
            </a:r>
            <a:endParaRPr lang="en-US" sz="2000" dirty="0"/>
          </a:p>
        </p:txBody>
      </p:sp>
      <p:pic>
        <p:nvPicPr>
          <p:cNvPr id="8" name="Content Placeholder 7" descr="A group of eggs on a green surface&#10;&#10;Description automatically generated">
            <a:extLst>
              <a:ext uri="{FF2B5EF4-FFF2-40B4-BE49-F238E27FC236}">
                <a16:creationId xmlns:a16="http://schemas.microsoft.com/office/drawing/2014/main" id="{A292AA4E-DE55-3273-5380-C73845D47527}"/>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4001986" y="1490047"/>
            <a:ext cx="4347632" cy="2445543"/>
          </a:xfrm>
        </p:spPr>
      </p:pic>
      <p:pic>
        <p:nvPicPr>
          <p:cNvPr id="6" name="Picture 5">
            <a:extLst>
              <a:ext uri="{FF2B5EF4-FFF2-40B4-BE49-F238E27FC236}">
                <a16:creationId xmlns:a16="http://schemas.microsoft.com/office/drawing/2014/main" id="{65606A6F-76B4-B848-099B-23F1B99FF7AD}"/>
              </a:ext>
            </a:extLst>
          </p:cNvPr>
          <p:cNvPicPr>
            <a:picLocks noChangeAspect="1"/>
          </p:cNvPicPr>
          <p:nvPr/>
        </p:nvPicPr>
        <p:blipFill>
          <a:blip r:embed="rId3"/>
          <a:stretch>
            <a:fillRect/>
          </a:stretch>
        </p:blipFill>
        <p:spPr>
          <a:xfrm>
            <a:off x="8669393" y="1414656"/>
            <a:ext cx="3299263" cy="2596327"/>
          </a:xfrm>
          <a:prstGeom prst="rect">
            <a:avLst/>
          </a:prstGeom>
        </p:spPr>
      </p:pic>
      <p:pic>
        <p:nvPicPr>
          <p:cNvPr id="10" name="Picture 9">
            <a:extLst>
              <a:ext uri="{FF2B5EF4-FFF2-40B4-BE49-F238E27FC236}">
                <a16:creationId xmlns:a16="http://schemas.microsoft.com/office/drawing/2014/main" id="{C1970041-17F2-B44A-AD51-A294B94E71FB}"/>
              </a:ext>
            </a:extLst>
          </p:cNvPr>
          <p:cNvPicPr>
            <a:picLocks noChangeAspect="1"/>
          </p:cNvPicPr>
          <p:nvPr/>
        </p:nvPicPr>
        <p:blipFill>
          <a:blip r:embed="rId4"/>
          <a:stretch>
            <a:fillRect/>
          </a:stretch>
        </p:blipFill>
        <p:spPr>
          <a:xfrm>
            <a:off x="188280" y="2437593"/>
            <a:ext cx="3493931" cy="1497997"/>
          </a:xfrm>
          <a:prstGeom prst="rect">
            <a:avLst/>
          </a:prstGeom>
        </p:spPr>
      </p:pic>
      <p:sp>
        <p:nvSpPr>
          <p:cNvPr id="12" name="TextBox 11">
            <a:extLst>
              <a:ext uri="{FF2B5EF4-FFF2-40B4-BE49-F238E27FC236}">
                <a16:creationId xmlns:a16="http://schemas.microsoft.com/office/drawing/2014/main" id="{F56BF6C9-AD57-5C7D-9A49-C50F1FFCB872}"/>
              </a:ext>
            </a:extLst>
          </p:cNvPr>
          <p:cNvSpPr txBox="1"/>
          <p:nvPr/>
        </p:nvSpPr>
        <p:spPr>
          <a:xfrm>
            <a:off x="101661" y="823557"/>
            <a:ext cx="2813469" cy="707886"/>
          </a:xfrm>
          <a:prstGeom prst="rect">
            <a:avLst/>
          </a:prstGeom>
          <a:noFill/>
        </p:spPr>
        <p:txBody>
          <a:bodyPr wrap="square">
            <a:spAutoFit/>
          </a:bodyPr>
          <a:lstStyle/>
          <a:p>
            <a:r>
              <a:rPr lang="fr-FR" sz="2000" dirty="0"/>
              <a:t>La réfraction est décrite par la loi de Snell :</a:t>
            </a:r>
            <a:endParaRPr lang="en-US" sz="2000" dirty="0"/>
          </a:p>
        </p:txBody>
      </p:sp>
      <p:pic>
        <p:nvPicPr>
          <p:cNvPr id="14" name="Picture 13">
            <a:extLst>
              <a:ext uri="{FF2B5EF4-FFF2-40B4-BE49-F238E27FC236}">
                <a16:creationId xmlns:a16="http://schemas.microsoft.com/office/drawing/2014/main" id="{19A5CB1A-21F8-3CA7-3AB0-26D10B239484}"/>
              </a:ext>
            </a:extLst>
          </p:cNvPr>
          <p:cNvPicPr>
            <a:picLocks noChangeAspect="1"/>
          </p:cNvPicPr>
          <p:nvPr/>
        </p:nvPicPr>
        <p:blipFill>
          <a:blip r:embed="rId5"/>
          <a:stretch>
            <a:fillRect/>
          </a:stretch>
        </p:blipFill>
        <p:spPr>
          <a:xfrm>
            <a:off x="465113" y="1675688"/>
            <a:ext cx="2940263" cy="473432"/>
          </a:xfrm>
          <a:prstGeom prst="rect">
            <a:avLst/>
          </a:prstGeom>
        </p:spPr>
      </p:pic>
      <p:pic>
        <p:nvPicPr>
          <p:cNvPr id="16" name="Picture 15" descr="A group of balls on a surface&#10;&#10;Description automatically generated">
            <a:extLst>
              <a:ext uri="{FF2B5EF4-FFF2-40B4-BE49-F238E27FC236}">
                <a16:creationId xmlns:a16="http://schemas.microsoft.com/office/drawing/2014/main" id="{B403518D-1926-4A57-3A06-336C87455CB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1661" y="4343688"/>
            <a:ext cx="3730851" cy="2098604"/>
          </a:xfrm>
          <a:prstGeom prst="rect">
            <a:avLst/>
          </a:prstGeom>
        </p:spPr>
      </p:pic>
      <p:sp>
        <p:nvSpPr>
          <p:cNvPr id="17" name="Content Placeholder 2">
            <a:extLst>
              <a:ext uri="{FF2B5EF4-FFF2-40B4-BE49-F238E27FC236}">
                <a16:creationId xmlns:a16="http://schemas.microsoft.com/office/drawing/2014/main" id="{8103C33E-3F06-2934-CFAE-E3DE6D8CC86F}"/>
              </a:ext>
            </a:extLst>
          </p:cNvPr>
          <p:cNvSpPr txBox="1">
            <a:spLocks/>
          </p:cNvSpPr>
          <p:nvPr/>
        </p:nvSpPr>
        <p:spPr>
          <a:xfrm>
            <a:off x="4001986" y="4267869"/>
            <a:ext cx="3863220" cy="244554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Font typeface="Arial" panose="020B0604020202020204" pitchFamily="34" charset="0"/>
              <a:buNone/>
            </a:pPr>
            <a:r>
              <a:rPr lang="fr-FR" sz="2000" dirty="0"/>
              <a:t>Une astuce intéressante et facile avec les sphères diélectriques est de noter que si vous utilisez un rayon négatif, la géométrie n’est pas affectée, mais la surface normale pointe vers l’intérieur. Elle peut servir de bulle pour fabriquer une sphère de verre creuse :</a:t>
            </a:r>
            <a:endParaRPr lang="en-US" sz="2000" dirty="0"/>
          </a:p>
        </p:txBody>
      </p:sp>
      <p:pic>
        <p:nvPicPr>
          <p:cNvPr id="19" name="Picture 18" descr="A group of spheres on a green field&#10;&#10;Description automatically generated">
            <a:extLst>
              <a:ext uri="{FF2B5EF4-FFF2-40B4-BE49-F238E27FC236}">
                <a16:creationId xmlns:a16="http://schemas.microsoft.com/office/drawing/2014/main" id="{538A2FDC-F988-95A4-0EB5-1EF26C55B4E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091313" y="4343688"/>
            <a:ext cx="3810000" cy="2143125"/>
          </a:xfrm>
          <a:prstGeom prst="rect">
            <a:avLst/>
          </a:prstGeom>
        </p:spPr>
      </p:pic>
    </p:spTree>
    <p:extLst>
      <p:ext uri="{BB962C8B-B14F-4D97-AF65-F5344CB8AC3E}">
        <p14:creationId xmlns:p14="http://schemas.microsoft.com/office/powerpoint/2010/main" val="15144781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15776D-A251-4918-C832-AD0616CA6457}"/>
              </a:ext>
            </a:extLst>
          </p:cNvPr>
          <p:cNvSpPr>
            <a:spLocks noGrp="1"/>
          </p:cNvSpPr>
          <p:nvPr>
            <p:ph type="title"/>
          </p:nvPr>
        </p:nvSpPr>
        <p:spPr>
          <a:xfrm>
            <a:off x="0" y="-186668"/>
            <a:ext cx="10515600" cy="1325563"/>
          </a:xfrm>
        </p:spPr>
        <p:txBody>
          <a:bodyPr/>
          <a:lstStyle/>
          <a:p>
            <a:r>
              <a:rPr lang="en-US" sz="5400" dirty="0" err="1"/>
              <a:t>Généralités</a:t>
            </a:r>
            <a:r>
              <a:rPr lang="en-US" sz="5400" dirty="0"/>
              <a:t>:</a:t>
            </a:r>
            <a:endParaRPr lang="en-US" dirty="0"/>
          </a:p>
        </p:txBody>
      </p:sp>
      <p:sp>
        <p:nvSpPr>
          <p:cNvPr id="4" name="Content Placeholder 3">
            <a:extLst>
              <a:ext uri="{FF2B5EF4-FFF2-40B4-BE49-F238E27FC236}">
                <a16:creationId xmlns:a16="http://schemas.microsoft.com/office/drawing/2014/main" id="{2F7FD424-973E-6CA6-0EA0-99CC7D53C9C3}"/>
              </a:ext>
            </a:extLst>
          </p:cNvPr>
          <p:cNvSpPr>
            <a:spLocks noGrp="1"/>
          </p:cNvSpPr>
          <p:nvPr>
            <p:ph sz="half" idx="2"/>
          </p:nvPr>
        </p:nvSpPr>
        <p:spPr>
          <a:xfrm>
            <a:off x="145012" y="1751292"/>
            <a:ext cx="3922491" cy="1029370"/>
          </a:xfrm>
        </p:spPr>
        <p:txBody>
          <a:bodyPr>
            <a:normAutofit/>
          </a:bodyPr>
          <a:lstStyle/>
          <a:p>
            <a:pPr marL="0" indent="0" algn="just">
              <a:buNone/>
            </a:pPr>
            <a:r>
              <a:rPr lang="fr-FR" sz="2000" dirty="0"/>
              <a:t>Champ d’exploration réglable (</a:t>
            </a:r>
            <a:r>
              <a:rPr lang="fr-FR" sz="2000" i="1" dirty="0" err="1"/>
              <a:t>fov</a:t>
            </a:r>
            <a:r>
              <a:rPr lang="fr-FR" sz="2000" dirty="0"/>
              <a:t>): Il s’agit de l’angle visuel d’un bord à l’autre de l’image rendue.</a:t>
            </a:r>
            <a:endParaRPr lang="en-US" sz="2000" dirty="0"/>
          </a:p>
        </p:txBody>
      </p:sp>
      <p:pic>
        <p:nvPicPr>
          <p:cNvPr id="6" name="Picture 5">
            <a:extLst>
              <a:ext uri="{FF2B5EF4-FFF2-40B4-BE49-F238E27FC236}">
                <a16:creationId xmlns:a16="http://schemas.microsoft.com/office/drawing/2014/main" id="{B2EA4559-8472-96E1-6178-E3FFC006CD6F}"/>
              </a:ext>
            </a:extLst>
          </p:cNvPr>
          <p:cNvPicPr>
            <a:picLocks noChangeAspect="1"/>
          </p:cNvPicPr>
          <p:nvPr/>
        </p:nvPicPr>
        <p:blipFill>
          <a:blip r:embed="rId2"/>
          <a:stretch>
            <a:fillRect/>
          </a:stretch>
        </p:blipFill>
        <p:spPr>
          <a:xfrm>
            <a:off x="814539" y="3121572"/>
            <a:ext cx="2583435" cy="2534977"/>
          </a:xfrm>
          <a:prstGeom prst="rect">
            <a:avLst/>
          </a:prstGeom>
        </p:spPr>
      </p:pic>
      <p:pic>
        <p:nvPicPr>
          <p:cNvPr id="8" name="Picture 7">
            <a:extLst>
              <a:ext uri="{FF2B5EF4-FFF2-40B4-BE49-F238E27FC236}">
                <a16:creationId xmlns:a16="http://schemas.microsoft.com/office/drawing/2014/main" id="{65BAA15D-E156-04C8-4597-D56A66F0A54F}"/>
              </a:ext>
            </a:extLst>
          </p:cNvPr>
          <p:cNvPicPr>
            <a:picLocks noChangeAspect="1"/>
          </p:cNvPicPr>
          <p:nvPr/>
        </p:nvPicPr>
        <p:blipFill>
          <a:blip r:embed="rId3"/>
          <a:stretch>
            <a:fillRect/>
          </a:stretch>
        </p:blipFill>
        <p:spPr>
          <a:xfrm>
            <a:off x="4337038" y="1808511"/>
            <a:ext cx="3891818" cy="1944302"/>
          </a:xfrm>
          <a:prstGeom prst="rect">
            <a:avLst/>
          </a:prstGeom>
        </p:spPr>
      </p:pic>
      <p:pic>
        <p:nvPicPr>
          <p:cNvPr id="10" name="Picture 9">
            <a:extLst>
              <a:ext uri="{FF2B5EF4-FFF2-40B4-BE49-F238E27FC236}">
                <a16:creationId xmlns:a16="http://schemas.microsoft.com/office/drawing/2014/main" id="{2081745D-B9CE-6A71-32A6-742671413BEE}"/>
              </a:ext>
            </a:extLst>
          </p:cNvPr>
          <p:cNvPicPr>
            <a:picLocks noChangeAspect="1"/>
          </p:cNvPicPr>
          <p:nvPr/>
        </p:nvPicPr>
        <p:blipFill rotWithShape="1">
          <a:blip r:embed="rId4"/>
          <a:srcRect r="40604"/>
          <a:stretch/>
        </p:blipFill>
        <p:spPr>
          <a:xfrm>
            <a:off x="8295785" y="1808511"/>
            <a:ext cx="3766969" cy="1944302"/>
          </a:xfrm>
          <a:prstGeom prst="rect">
            <a:avLst/>
          </a:prstGeom>
        </p:spPr>
      </p:pic>
      <p:sp>
        <p:nvSpPr>
          <p:cNvPr id="11" name="Content Placeholder 3">
            <a:extLst>
              <a:ext uri="{FF2B5EF4-FFF2-40B4-BE49-F238E27FC236}">
                <a16:creationId xmlns:a16="http://schemas.microsoft.com/office/drawing/2014/main" id="{D2CF496C-DF88-92BB-7C6B-618944D8CB24}"/>
              </a:ext>
            </a:extLst>
          </p:cNvPr>
          <p:cNvSpPr txBox="1">
            <a:spLocks/>
          </p:cNvSpPr>
          <p:nvPr/>
        </p:nvSpPr>
        <p:spPr>
          <a:xfrm>
            <a:off x="4212516" y="172712"/>
            <a:ext cx="7834472" cy="175068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Font typeface="Arial" panose="020B0604020202020204" pitchFamily="34" charset="0"/>
              <a:buNone/>
            </a:pPr>
            <a:r>
              <a:rPr lang="fr-FR" sz="2000" dirty="0"/>
              <a:t>Nous appelons la position où nous plaçons le point de vue de la caméra (</a:t>
            </a:r>
            <a:r>
              <a:rPr lang="fr-FR" sz="2000" dirty="0" err="1"/>
              <a:t>lookfrom</a:t>
            </a:r>
            <a:r>
              <a:rPr lang="fr-FR" sz="2000" dirty="0"/>
              <a:t>), et le point que nous regardons (</a:t>
            </a:r>
            <a:r>
              <a:rPr lang="fr-FR" sz="2000" dirty="0" err="1"/>
              <a:t>lookat</a:t>
            </a:r>
            <a:r>
              <a:rPr lang="fr-FR" sz="2000" dirty="0"/>
              <a:t>).</a:t>
            </a:r>
          </a:p>
          <a:p>
            <a:pPr marL="0" indent="0" algn="just">
              <a:buFont typeface="Arial" panose="020B0604020202020204" pitchFamily="34" charset="0"/>
              <a:buNone/>
            </a:pPr>
            <a:r>
              <a:rPr lang="fr-FR" sz="2000" dirty="0"/>
              <a:t>Nous projetons un vecteur vers le haut sur le plan orthogonal à la direction de la vue pour obtenir un vecteur vers le haut relatif à la caméra.</a:t>
            </a:r>
            <a:endParaRPr lang="en-US" sz="2000" dirty="0"/>
          </a:p>
        </p:txBody>
      </p:sp>
      <p:pic>
        <p:nvPicPr>
          <p:cNvPr id="13" name="Picture 12" descr="A group of spheres on a green surface&#10;&#10;Description automatically generated">
            <a:extLst>
              <a:ext uri="{FF2B5EF4-FFF2-40B4-BE49-F238E27FC236}">
                <a16:creationId xmlns:a16="http://schemas.microsoft.com/office/drawing/2014/main" id="{5221A45A-2B61-6BC1-346A-B65AFC75FC1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18856" y="4217769"/>
            <a:ext cx="3810000" cy="2143125"/>
          </a:xfrm>
          <a:prstGeom prst="rect">
            <a:avLst/>
          </a:prstGeom>
        </p:spPr>
      </p:pic>
      <p:pic>
        <p:nvPicPr>
          <p:cNvPr id="15" name="Picture 14" descr="A blue and gold spheres&#10;&#10;Description automatically generated">
            <a:extLst>
              <a:ext uri="{FF2B5EF4-FFF2-40B4-BE49-F238E27FC236}">
                <a16:creationId xmlns:a16="http://schemas.microsoft.com/office/drawing/2014/main" id="{63DE146E-4A6C-C037-F042-BB3FEF5703F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295785" y="4217768"/>
            <a:ext cx="3810000" cy="2143125"/>
          </a:xfrm>
          <a:prstGeom prst="rect">
            <a:avLst/>
          </a:prstGeom>
        </p:spPr>
      </p:pic>
    </p:spTree>
    <p:extLst>
      <p:ext uri="{BB962C8B-B14F-4D97-AF65-F5344CB8AC3E}">
        <p14:creationId xmlns:p14="http://schemas.microsoft.com/office/powerpoint/2010/main" val="2414566895"/>
      </p:ext>
    </p:extLst>
  </p:cSld>
  <p:clrMapOvr>
    <a:masterClrMapping/>
  </p:clrMapOvr>
</p:sld>
</file>

<file path=ppt/theme/theme1.xml><?xml version="1.0" encoding="utf-8"?>
<a:theme xmlns:a="http://schemas.openxmlformats.org/drawingml/2006/main" name="Depth">
  <a:themeElements>
    <a:clrScheme name="Depth">
      <a:dk1>
        <a:sysClr val="windowText" lastClr="000000"/>
      </a:dk1>
      <a:lt1>
        <a:sysClr val="window" lastClr="FFFFFF"/>
      </a:lt1>
      <a:dk2>
        <a:srgbClr val="455F51"/>
      </a:dk2>
      <a:lt2>
        <a:srgbClr val="94D7E4"/>
      </a:lt2>
      <a:accent1>
        <a:srgbClr val="41AEBD"/>
      </a:accent1>
      <a:accent2>
        <a:srgbClr val="97E9D5"/>
      </a:accent2>
      <a:accent3>
        <a:srgbClr val="A2CF49"/>
      </a:accent3>
      <a:accent4>
        <a:srgbClr val="608F3D"/>
      </a:accent4>
      <a:accent5>
        <a:srgbClr val="F4DE3A"/>
      </a:accent5>
      <a:accent6>
        <a:srgbClr val="FCB11C"/>
      </a:accent6>
      <a:hlink>
        <a:srgbClr val="FBCA98"/>
      </a:hlink>
      <a:folHlink>
        <a:srgbClr val="D3B86D"/>
      </a:folHlink>
    </a:clrScheme>
    <a:fontScheme name="Depth">
      <a:majorFont>
        <a:latin typeface="Corbel" panose="020B0503020204020204"/>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epth">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epth" id="{7BEAFC2A-325C-49C4-AC08-2B765DA903F9}" vid="{1735E755-43E6-43AA-ABA2-C989ECC79AF5}"/>
    </a:ext>
  </a:extLst>
</a:theme>
</file>

<file path=docProps/app.xml><?xml version="1.0" encoding="utf-8"?>
<Properties xmlns="http://schemas.openxmlformats.org/officeDocument/2006/extended-properties" xmlns:vt="http://schemas.openxmlformats.org/officeDocument/2006/docPropsVTypes">
  <Template/>
  <TotalTime>359</TotalTime>
  <Words>1212</Words>
  <Application>Microsoft Office PowerPoint</Application>
  <PresentationFormat>Panorámica</PresentationFormat>
  <Paragraphs>90</Paragraphs>
  <Slides>28</Slides>
  <Notes>0</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28</vt:i4>
      </vt:variant>
    </vt:vector>
  </HeadingPairs>
  <TitlesOfParts>
    <vt:vector size="33" baseType="lpstr">
      <vt:lpstr>Amasis MT Pro Black</vt:lpstr>
      <vt:lpstr>Aptos</vt:lpstr>
      <vt:lpstr>Arial</vt:lpstr>
      <vt:lpstr>Corbel</vt:lpstr>
      <vt:lpstr>Depth</vt:lpstr>
      <vt:lpstr>Ray Tracing IN204 Projet</vt:lpstr>
      <vt:lpstr>Qu'est-ce que c'est le ray tracing?</vt:lpstr>
      <vt:lpstr>Analysons cette scène : </vt:lpstr>
      <vt:lpstr>Généralités:</vt:lpstr>
      <vt:lpstr>Généralités:</vt:lpstr>
      <vt:lpstr>Généralités:</vt:lpstr>
      <vt:lpstr>Généralités:</vt:lpstr>
      <vt:lpstr>Généralités:</vt:lpstr>
      <vt:lpstr>Généralités:</vt:lpstr>
      <vt:lpstr>Généralités:</vt:lpstr>
      <vt:lpstr>Le rendu de la scène :</vt:lpstr>
      <vt:lpstr>Quadrilatères:</vt:lpstr>
      <vt:lpstr>Matériaux émissifs de lumière:</vt:lpstr>
      <vt:lpstr>INTERFACE UTILISATEUR</vt:lpstr>
      <vt:lpstr>Presentación de PowerPoint</vt:lpstr>
      <vt:lpstr>Render Type</vt:lpstr>
      <vt:lpstr>LOW RENDER</vt:lpstr>
      <vt:lpstr>SCENE DESCRIPTION  (XML)</vt:lpstr>
      <vt:lpstr>Architecture XML</vt:lpstr>
      <vt:lpstr>Presentación de PowerPoint</vt:lpstr>
      <vt:lpstr>Projet d'architecture  (RayTracer)</vt:lpstr>
      <vt:lpstr>Projet d'architecture (XML et Interface utilisateur)</vt:lpstr>
      <vt:lpstr>Projet d'architecture (complet)</vt:lpstr>
      <vt:lpstr>Parallélisation (complet)</vt:lpstr>
      <vt:lpstr>Parallélisation (RayTracer - Pixel)  OpenMP</vt:lpstr>
      <vt:lpstr>Références bibliographiques:</vt:lpstr>
      <vt:lpstr>Réflexions sur d’éventuelles améliorations futures:</vt:lpstr>
      <vt:lpstr>Merci beaucoup  pour votre attention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gianluca baghino</dc:creator>
  <cp:lastModifiedBy>Natalia GALLEGO</cp:lastModifiedBy>
  <cp:revision>20</cp:revision>
  <dcterms:created xsi:type="dcterms:W3CDTF">2024-03-21T06:51:25Z</dcterms:created>
  <dcterms:modified xsi:type="dcterms:W3CDTF">2024-03-21T14:47:31Z</dcterms:modified>
</cp:coreProperties>
</file>